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724" r:id="rId2"/>
    <p:sldId id="753" r:id="rId3"/>
    <p:sldId id="754" r:id="rId4"/>
    <p:sldId id="755" r:id="rId5"/>
    <p:sldId id="756" r:id="rId6"/>
    <p:sldId id="757" r:id="rId7"/>
    <p:sldId id="789" r:id="rId8"/>
    <p:sldId id="790" r:id="rId9"/>
    <p:sldId id="760" r:id="rId10"/>
    <p:sldId id="761" r:id="rId11"/>
    <p:sldId id="762" r:id="rId12"/>
    <p:sldId id="763" r:id="rId13"/>
    <p:sldId id="764" r:id="rId14"/>
    <p:sldId id="765" r:id="rId15"/>
    <p:sldId id="766" r:id="rId16"/>
    <p:sldId id="767" r:id="rId17"/>
    <p:sldId id="768" r:id="rId18"/>
    <p:sldId id="769" r:id="rId19"/>
    <p:sldId id="773" r:id="rId20"/>
    <p:sldId id="774" r:id="rId21"/>
    <p:sldId id="775" r:id="rId22"/>
    <p:sldId id="770" r:id="rId23"/>
    <p:sldId id="771" r:id="rId24"/>
    <p:sldId id="772" r:id="rId25"/>
    <p:sldId id="776" r:id="rId26"/>
    <p:sldId id="777" r:id="rId27"/>
    <p:sldId id="778" r:id="rId28"/>
    <p:sldId id="779" r:id="rId29"/>
    <p:sldId id="780" r:id="rId30"/>
    <p:sldId id="781" r:id="rId31"/>
    <p:sldId id="782" r:id="rId32"/>
    <p:sldId id="783" r:id="rId33"/>
    <p:sldId id="784" r:id="rId34"/>
    <p:sldId id="785" r:id="rId35"/>
    <p:sldId id="786" r:id="rId36"/>
    <p:sldId id="787" r:id="rId37"/>
    <p:sldId id="788" r:id="rId38"/>
    <p:sldId id="2330" r:id="rId39"/>
    <p:sldId id="2319" r:id="rId40"/>
    <p:sldId id="2329" r:id="rId41"/>
    <p:sldId id="727" r:id="rId42"/>
    <p:sldId id="751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0" autoAdjust="0"/>
    <p:restoredTop sz="84908" autoAdjust="0"/>
  </p:normalViewPr>
  <p:slideViewPr>
    <p:cSldViewPr>
      <p:cViewPr varScale="1">
        <p:scale>
          <a:sx n="110" d="100"/>
          <a:sy n="110" d="100"/>
        </p:scale>
        <p:origin x="1410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05012F08-583A-4039-9831-5C2327A85DBF}" type="presOf" srcId="{338F73C6-CAF0-4F5F-90A8-7D38D47DA6A7}" destId="{3662EEEA-979E-495A-8E71-C48CDB0BB455}" srcOrd="0" destOrd="0" presId="urn:microsoft.com/office/officeart/2005/8/layout/process4"/>
    <dgm:cxn modelId="{2A354413-9366-4970-953B-8220666FFDBA}" type="presOf" srcId="{C045E27F-CC6D-44E4-921E-043A45D69E29}" destId="{CC79D3D5-9A8A-4191-83E2-7CDB53064805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4202AD44-A2DF-45D8-ACEF-2D402D1058D2}" type="presOf" srcId="{6E633C15-BDBA-46FE-B4C2-DD22AAB1629D}" destId="{EF8DF8C9-B159-41BE-98D5-D6757343F54B}" srcOrd="0" destOrd="0" presId="urn:microsoft.com/office/officeart/2005/8/layout/process4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0E4B23BC-1802-476B-9916-C7EF448862AD}" type="presOf" srcId="{9B088B17-FAF7-4E68-8951-4553CB1D1B43}" destId="{EF76621B-300A-4B85-A68D-21B3AA638756}" srcOrd="0" destOrd="0" presId="urn:microsoft.com/office/officeart/2005/8/layout/process4"/>
    <dgm:cxn modelId="{454C5CAC-44F6-4172-A17C-C4BE41350206}" type="presParOf" srcId="{3662EEEA-979E-495A-8E71-C48CDB0BB455}" destId="{46DE4021-BA95-4917-9551-43ECCA844D9D}" srcOrd="0" destOrd="0" presId="urn:microsoft.com/office/officeart/2005/8/layout/process4"/>
    <dgm:cxn modelId="{21F19053-8EEB-4BB7-A3C4-4B410436A7B7}" type="presParOf" srcId="{46DE4021-BA95-4917-9551-43ECCA844D9D}" destId="{EF8DF8C9-B159-41BE-98D5-D6757343F54B}" srcOrd="0" destOrd="0" presId="urn:microsoft.com/office/officeart/2005/8/layout/process4"/>
    <dgm:cxn modelId="{6EA2766B-0B85-4232-B57D-99882D334F11}" type="presParOf" srcId="{3662EEEA-979E-495A-8E71-C48CDB0BB455}" destId="{2E2479ED-070F-46E7-A901-5DF6B12590CE}" srcOrd="1" destOrd="0" presId="urn:microsoft.com/office/officeart/2005/8/layout/process4"/>
    <dgm:cxn modelId="{8F3C2EFF-D63A-4F99-A72A-929BD447DFCD}" type="presParOf" srcId="{3662EEEA-979E-495A-8E71-C48CDB0BB455}" destId="{9358B299-9DEA-47B3-B2EE-E0A727AAA3FA}" srcOrd="2" destOrd="0" presId="urn:microsoft.com/office/officeart/2005/8/layout/process4"/>
    <dgm:cxn modelId="{B76CCCDB-24A8-4AE7-8119-5A5DBD907681}" type="presParOf" srcId="{9358B299-9DEA-47B3-B2EE-E0A727AAA3FA}" destId="{CC79D3D5-9A8A-4191-83E2-7CDB53064805}" srcOrd="0" destOrd="0" presId="urn:microsoft.com/office/officeart/2005/8/layout/process4"/>
    <dgm:cxn modelId="{A8D05535-6632-4F06-ABDA-D782D65696F7}" type="presParOf" srcId="{3662EEEA-979E-495A-8E71-C48CDB0BB455}" destId="{40B0FF22-FC78-493D-8859-CAE7EB10C43C}" srcOrd="3" destOrd="0" presId="urn:microsoft.com/office/officeart/2005/8/layout/process4"/>
    <dgm:cxn modelId="{53989E1A-1503-41E7-B913-F6DD63E374AB}" type="presParOf" srcId="{3662EEEA-979E-495A-8E71-C48CDB0BB455}" destId="{41BE1B0E-E5A0-49EF-838D-5B9F9C8C3E34}" srcOrd="4" destOrd="0" presId="urn:microsoft.com/office/officeart/2005/8/layout/process4"/>
    <dgm:cxn modelId="{9D331232-EADF-4D13-A504-91B05CCD3EEA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029C312D-2BF8-4F7C-9560-C212C9F28222}" type="presOf" srcId="{9B088B17-FAF7-4E68-8951-4553CB1D1B43}" destId="{EF76621B-300A-4B85-A68D-21B3AA638756}" srcOrd="0" destOrd="0" presId="urn:microsoft.com/office/officeart/2005/8/layout/process4"/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CC17F85E-1BB3-4961-A797-2F0B27B31871}" type="presOf" srcId="{6E633C15-BDBA-46FE-B4C2-DD22AAB1629D}" destId="{EF8DF8C9-B159-41BE-98D5-D6757343F54B}" srcOrd="0" destOrd="0" presId="urn:microsoft.com/office/officeart/2005/8/layout/process4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570DD655-1C07-4959-8E5D-3612AD0713CC}" type="presOf" srcId="{C045E27F-CC6D-44E4-921E-043A45D69E29}" destId="{CC79D3D5-9A8A-4191-83E2-7CDB53064805}" srcOrd="0" destOrd="0" presId="urn:microsoft.com/office/officeart/2005/8/layout/process4"/>
    <dgm:cxn modelId="{A2B4D3C1-A755-43CA-9676-76AB0A159E3D}" type="presOf" srcId="{338F73C6-CAF0-4F5F-90A8-7D38D47DA6A7}" destId="{3662EEEA-979E-495A-8E71-C48CDB0BB455}" srcOrd="0" destOrd="0" presId="urn:microsoft.com/office/officeart/2005/8/layout/process4"/>
    <dgm:cxn modelId="{E2E42AC6-6264-4439-AC37-D4DD531B5363}" type="presParOf" srcId="{3662EEEA-979E-495A-8E71-C48CDB0BB455}" destId="{46DE4021-BA95-4917-9551-43ECCA844D9D}" srcOrd="0" destOrd="0" presId="urn:microsoft.com/office/officeart/2005/8/layout/process4"/>
    <dgm:cxn modelId="{FC77B163-F5CA-4704-B60F-8F86F434E979}" type="presParOf" srcId="{46DE4021-BA95-4917-9551-43ECCA844D9D}" destId="{EF8DF8C9-B159-41BE-98D5-D6757343F54B}" srcOrd="0" destOrd="0" presId="urn:microsoft.com/office/officeart/2005/8/layout/process4"/>
    <dgm:cxn modelId="{FF4714BB-1FF0-4FF1-B6B7-F2D12391B158}" type="presParOf" srcId="{3662EEEA-979E-495A-8E71-C48CDB0BB455}" destId="{2E2479ED-070F-46E7-A901-5DF6B12590CE}" srcOrd="1" destOrd="0" presId="urn:microsoft.com/office/officeart/2005/8/layout/process4"/>
    <dgm:cxn modelId="{17D7241F-2485-470E-9D3A-6B44499C9024}" type="presParOf" srcId="{3662EEEA-979E-495A-8E71-C48CDB0BB455}" destId="{9358B299-9DEA-47B3-B2EE-E0A727AAA3FA}" srcOrd="2" destOrd="0" presId="urn:microsoft.com/office/officeart/2005/8/layout/process4"/>
    <dgm:cxn modelId="{E901CD2E-07CA-4078-AEC1-6A97375F2B44}" type="presParOf" srcId="{9358B299-9DEA-47B3-B2EE-E0A727AAA3FA}" destId="{CC79D3D5-9A8A-4191-83E2-7CDB53064805}" srcOrd="0" destOrd="0" presId="urn:microsoft.com/office/officeart/2005/8/layout/process4"/>
    <dgm:cxn modelId="{E68DE1A2-6F5C-4E68-9BD6-7A3AA8C37DBD}" type="presParOf" srcId="{3662EEEA-979E-495A-8E71-C48CDB0BB455}" destId="{40B0FF22-FC78-493D-8859-CAE7EB10C43C}" srcOrd="3" destOrd="0" presId="urn:microsoft.com/office/officeart/2005/8/layout/process4"/>
    <dgm:cxn modelId="{0C554693-8094-49EE-95BB-2D5DACD087EA}" type="presParOf" srcId="{3662EEEA-979E-495A-8E71-C48CDB0BB455}" destId="{41BE1B0E-E5A0-49EF-838D-5B9F9C8C3E34}" srcOrd="4" destOrd="0" presId="urn:microsoft.com/office/officeart/2005/8/layout/process4"/>
    <dgm:cxn modelId="{5ED91BA9-FD06-4F17-9E1C-FF1C8CD1ECF8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38F73C6-CAF0-4F5F-90A8-7D38D47DA6A7}" type="doc">
      <dgm:prSet loTypeId="urn:microsoft.com/office/officeart/2005/8/layout/process4" loCatId="process" qsTypeId="urn:microsoft.com/office/officeart/2005/8/quickstyle/3d1" qsCatId="3D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9B088B17-FAF7-4E68-8951-4553CB1D1B43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3AE3D4-D523-41E8-92C1-C24D394989AC}" type="par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B9092FDF-71F5-4CDE-B867-D02BF5D059AB}" type="sibTrans" cxnId="{B3C4566F-6345-4982-AC70-9237EABB9DCA}">
      <dgm:prSet/>
      <dgm:spPr/>
      <dgm:t>
        <a:bodyPr/>
        <a:lstStyle/>
        <a:p>
          <a:endParaRPr lang="zh-TW" altLang="en-US"/>
        </a:p>
      </dgm:t>
    </dgm:pt>
    <dgm:pt modelId="{C045E27F-CC6D-44E4-921E-043A45D69E29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92E503-D95A-45BB-B593-6A6A2342715E}" type="par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3F87110D-8A08-4156-B984-FAC40F2BCBC7}" type="sibTrans" cxnId="{0A39D95E-F8A0-4CD2-A57A-9BA16AD4935E}">
      <dgm:prSet/>
      <dgm:spPr/>
      <dgm:t>
        <a:bodyPr/>
        <a:lstStyle/>
        <a:p>
          <a:endParaRPr lang="zh-TW" altLang="en-US"/>
        </a:p>
      </dgm:t>
    </dgm:pt>
    <dgm:pt modelId="{6E633C15-BDBA-46FE-B4C2-DD22AAB1629D}">
      <dgm:prSet phldrT="[文字]" custT="1"/>
      <dgm:spPr/>
      <dgm:t>
        <a:bodyPr/>
        <a:lstStyle/>
        <a:p>
          <a:r>
            <a:rPr lang="en-US" altLang="zh-TW" sz="3200" strike="noStrike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4F827EE-A0CA-427C-A76A-65840A148D57}" type="par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D3E3BF7C-F9D5-48DE-9454-9501EE53C243}" type="sibTrans" cxnId="{EAAB4069-9C34-465D-9CDC-BDFBB741B3D5}">
      <dgm:prSet/>
      <dgm:spPr/>
      <dgm:t>
        <a:bodyPr/>
        <a:lstStyle/>
        <a:p>
          <a:endParaRPr lang="zh-TW" altLang="en-US"/>
        </a:p>
      </dgm:t>
    </dgm:pt>
    <dgm:pt modelId="{3662EEEA-979E-495A-8E71-C48CDB0BB455}" type="pres">
      <dgm:prSet presAssocID="{338F73C6-CAF0-4F5F-90A8-7D38D47DA6A7}" presName="Name0" presStyleCnt="0">
        <dgm:presLayoutVars>
          <dgm:dir/>
          <dgm:animLvl val="lvl"/>
          <dgm:resizeHandles val="exact"/>
        </dgm:presLayoutVars>
      </dgm:prSet>
      <dgm:spPr/>
    </dgm:pt>
    <dgm:pt modelId="{46DE4021-BA95-4917-9551-43ECCA844D9D}" type="pres">
      <dgm:prSet presAssocID="{6E633C15-BDBA-46FE-B4C2-DD22AAB1629D}" presName="boxAndChildren" presStyleCnt="0"/>
      <dgm:spPr/>
    </dgm:pt>
    <dgm:pt modelId="{EF8DF8C9-B159-41BE-98D5-D6757343F54B}" type="pres">
      <dgm:prSet presAssocID="{6E633C15-BDBA-46FE-B4C2-DD22AAB1629D}" presName="parentTextBox" presStyleLbl="node1" presStyleIdx="0" presStyleCnt="3"/>
      <dgm:spPr/>
    </dgm:pt>
    <dgm:pt modelId="{2E2479ED-070F-46E7-A901-5DF6B12590CE}" type="pres">
      <dgm:prSet presAssocID="{3F87110D-8A08-4156-B984-FAC40F2BCBC7}" presName="sp" presStyleCnt="0"/>
      <dgm:spPr/>
    </dgm:pt>
    <dgm:pt modelId="{9358B299-9DEA-47B3-B2EE-E0A727AAA3FA}" type="pres">
      <dgm:prSet presAssocID="{C045E27F-CC6D-44E4-921E-043A45D69E29}" presName="arrowAndChildren" presStyleCnt="0"/>
      <dgm:spPr/>
    </dgm:pt>
    <dgm:pt modelId="{CC79D3D5-9A8A-4191-83E2-7CDB53064805}" type="pres">
      <dgm:prSet presAssocID="{C045E27F-CC6D-44E4-921E-043A45D69E29}" presName="parentTextArrow" presStyleLbl="node1" presStyleIdx="1" presStyleCnt="3"/>
      <dgm:spPr/>
    </dgm:pt>
    <dgm:pt modelId="{40B0FF22-FC78-493D-8859-CAE7EB10C43C}" type="pres">
      <dgm:prSet presAssocID="{B9092FDF-71F5-4CDE-B867-D02BF5D059AB}" presName="sp" presStyleCnt="0"/>
      <dgm:spPr/>
    </dgm:pt>
    <dgm:pt modelId="{41BE1B0E-E5A0-49EF-838D-5B9F9C8C3E34}" type="pres">
      <dgm:prSet presAssocID="{9B088B17-FAF7-4E68-8951-4553CB1D1B43}" presName="arrowAndChildren" presStyleCnt="0"/>
      <dgm:spPr/>
    </dgm:pt>
    <dgm:pt modelId="{EF76621B-300A-4B85-A68D-21B3AA638756}" type="pres">
      <dgm:prSet presAssocID="{9B088B17-FAF7-4E68-8951-4553CB1D1B43}" presName="parentTextArrow" presStyleLbl="node1" presStyleIdx="2" presStyleCnt="3"/>
      <dgm:spPr/>
    </dgm:pt>
  </dgm:ptLst>
  <dgm:cxnLst>
    <dgm:cxn modelId="{0A39D95E-F8A0-4CD2-A57A-9BA16AD4935E}" srcId="{338F73C6-CAF0-4F5F-90A8-7D38D47DA6A7}" destId="{C045E27F-CC6D-44E4-921E-043A45D69E29}" srcOrd="1" destOrd="0" parTransId="{AE92E503-D95A-45BB-B593-6A6A2342715E}" sibTransId="{3F87110D-8A08-4156-B984-FAC40F2BCBC7}"/>
    <dgm:cxn modelId="{EAAB4069-9C34-465D-9CDC-BDFBB741B3D5}" srcId="{338F73C6-CAF0-4F5F-90A8-7D38D47DA6A7}" destId="{6E633C15-BDBA-46FE-B4C2-DD22AAB1629D}" srcOrd="2" destOrd="0" parTransId="{44F827EE-A0CA-427C-A76A-65840A148D57}" sibTransId="{D3E3BF7C-F9D5-48DE-9454-9501EE53C243}"/>
    <dgm:cxn modelId="{B3C4566F-6345-4982-AC70-9237EABB9DCA}" srcId="{338F73C6-CAF0-4F5F-90A8-7D38D47DA6A7}" destId="{9B088B17-FAF7-4E68-8951-4553CB1D1B43}" srcOrd="0" destOrd="0" parTransId="{6D3AE3D4-D523-41E8-92C1-C24D394989AC}" sibTransId="{B9092FDF-71F5-4CDE-B867-D02BF5D059AB}"/>
    <dgm:cxn modelId="{37058356-6C8A-4741-B28E-D110B9DC0B78}" type="presOf" srcId="{9B088B17-FAF7-4E68-8951-4553CB1D1B43}" destId="{EF76621B-300A-4B85-A68D-21B3AA638756}" srcOrd="0" destOrd="0" presId="urn:microsoft.com/office/officeart/2005/8/layout/process4"/>
    <dgm:cxn modelId="{98B7A689-E87D-485A-B44D-367F292B00B7}" type="presOf" srcId="{6E633C15-BDBA-46FE-B4C2-DD22AAB1629D}" destId="{EF8DF8C9-B159-41BE-98D5-D6757343F54B}" srcOrd="0" destOrd="0" presId="urn:microsoft.com/office/officeart/2005/8/layout/process4"/>
    <dgm:cxn modelId="{43779999-CA78-492C-BF54-6F8507FACBAF}" type="presOf" srcId="{338F73C6-CAF0-4F5F-90A8-7D38D47DA6A7}" destId="{3662EEEA-979E-495A-8E71-C48CDB0BB455}" srcOrd="0" destOrd="0" presId="urn:microsoft.com/office/officeart/2005/8/layout/process4"/>
    <dgm:cxn modelId="{45A1C1A4-88EB-46B9-B0CF-3AFC415B9C36}" type="presOf" srcId="{C045E27F-CC6D-44E4-921E-043A45D69E29}" destId="{CC79D3D5-9A8A-4191-83E2-7CDB53064805}" srcOrd="0" destOrd="0" presId="urn:microsoft.com/office/officeart/2005/8/layout/process4"/>
    <dgm:cxn modelId="{BD77F001-90DA-4226-B35C-4F3A69313695}" type="presParOf" srcId="{3662EEEA-979E-495A-8E71-C48CDB0BB455}" destId="{46DE4021-BA95-4917-9551-43ECCA844D9D}" srcOrd="0" destOrd="0" presId="urn:microsoft.com/office/officeart/2005/8/layout/process4"/>
    <dgm:cxn modelId="{94FB6DA0-C57E-4099-B632-506BC8218C7F}" type="presParOf" srcId="{46DE4021-BA95-4917-9551-43ECCA844D9D}" destId="{EF8DF8C9-B159-41BE-98D5-D6757343F54B}" srcOrd="0" destOrd="0" presId="urn:microsoft.com/office/officeart/2005/8/layout/process4"/>
    <dgm:cxn modelId="{FA173071-9450-496D-BE52-67C995651B61}" type="presParOf" srcId="{3662EEEA-979E-495A-8E71-C48CDB0BB455}" destId="{2E2479ED-070F-46E7-A901-5DF6B12590CE}" srcOrd="1" destOrd="0" presId="urn:microsoft.com/office/officeart/2005/8/layout/process4"/>
    <dgm:cxn modelId="{8FE1926F-979F-46F9-AD27-8A3C0621CD10}" type="presParOf" srcId="{3662EEEA-979E-495A-8E71-C48CDB0BB455}" destId="{9358B299-9DEA-47B3-B2EE-E0A727AAA3FA}" srcOrd="2" destOrd="0" presId="urn:microsoft.com/office/officeart/2005/8/layout/process4"/>
    <dgm:cxn modelId="{8BC4E6A5-176B-4498-83D1-CAA0BBEEEB37}" type="presParOf" srcId="{9358B299-9DEA-47B3-B2EE-E0A727AAA3FA}" destId="{CC79D3D5-9A8A-4191-83E2-7CDB53064805}" srcOrd="0" destOrd="0" presId="urn:microsoft.com/office/officeart/2005/8/layout/process4"/>
    <dgm:cxn modelId="{618733CB-031E-451E-BC95-0837191C4A33}" type="presParOf" srcId="{3662EEEA-979E-495A-8E71-C48CDB0BB455}" destId="{40B0FF22-FC78-493D-8859-CAE7EB10C43C}" srcOrd="3" destOrd="0" presId="urn:microsoft.com/office/officeart/2005/8/layout/process4"/>
    <dgm:cxn modelId="{AFC90B50-951F-4312-92EE-F245FB2AF4F2}" type="presParOf" srcId="{3662EEEA-979E-495A-8E71-C48CDB0BB455}" destId="{41BE1B0E-E5A0-49EF-838D-5B9F9C8C3E34}" srcOrd="4" destOrd="0" presId="urn:microsoft.com/office/officeart/2005/8/layout/process4"/>
    <dgm:cxn modelId="{F619F592-EF6C-4B75-8BCB-87F671549665}" type="presParOf" srcId="{41BE1B0E-E5A0-49EF-838D-5B9F9C8C3E34}" destId="{EF76621B-300A-4B85-A68D-21B3AA638756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379715"/>
          <a:ext cx="7743928" cy="11092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79715"/>
        <a:ext cx="7743928" cy="1109298"/>
      </dsp:txXfrm>
    </dsp:sp>
    <dsp:sp modelId="{CC79D3D5-9A8A-4191-83E2-7CDB53064805}">
      <dsp:nvSpPr>
        <dsp:cNvPr id="0" name=""/>
        <dsp:cNvSpPr/>
      </dsp:nvSpPr>
      <dsp:spPr>
        <a:xfrm rot="10800000">
          <a:off x="0" y="1690254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690254"/>
        <a:ext cx="7743928" cy="1108573"/>
      </dsp:txXfrm>
    </dsp:sp>
    <dsp:sp modelId="{EF76621B-300A-4B85-A68D-21B3AA638756}">
      <dsp:nvSpPr>
        <dsp:cNvPr id="0" name=""/>
        <dsp:cNvSpPr/>
      </dsp:nvSpPr>
      <dsp:spPr>
        <a:xfrm rot="10800000">
          <a:off x="0" y="793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793"/>
        <a:ext cx="7743928" cy="1108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379715"/>
          <a:ext cx="7743928" cy="11092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79715"/>
        <a:ext cx="7743928" cy="1109298"/>
      </dsp:txXfrm>
    </dsp:sp>
    <dsp:sp modelId="{CC79D3D5-9A8A-4191-83E2-7CDB53064805}">
      <dsp:nvSpPr>
        <dsp:cNvPr id="0" name=""/>
        <dsp:cNvSpPr/>
      </dsp:nvSpPr>
      <dsp:spPr>
        <a:xfrm rot="10800000">
          <a:off x="0" y="1690254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690254"/>
        <a:ext cx="7743928" cy="1108573"/>
      </dsp:txXfrm>
    </dsp:sp>
    <dsp:sp modelId="{EF76621B-300A-4B85-A68D-21B3AA638756}">
      <dsp:nvSpPr>
        <dsp:cNvPr id="0" name=""/>
        <dsp:cNvSpPr/>
      </dsp:nvSpPr>
      <dsp:spPr>
        <a:xfrm rot="10800000">
          <a:off x="0" y="793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793"/>
        <a:ext cx="7743928" cy="11085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8DF8C9-B159-41BE-98D5-D6757343F54B}">
      <dsp:nvSpPr>
        <dsp:cNvPr id="0" name=""/>
        <dsp:cNvSpPr/>
      </dsp:nvSpPr>
      <dsp:spPr>
        <a:xfrm>
          <a:off x="0" y="3379715"/>
          <a:ext cx="7743928" cy="11092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3: pick the best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379715"/>
        <a:ext cx="7743928" cy="1109298"/>
      </dsp:txXfrm>
    </dsp:sp>
    <dsp:sp modelId="{CC79D3D5-9A8A-4191-83E2-7CDB53064805}">
      <dsp:nvSpPr>
        <dsp:cNvPr id="0" name=""/>
        <dsp:cNvSpPr/>
      </dsp:nvSpPr>
      <dsp:spPr>
        <a:xfrm rot="10800000">
          <a:off x="0" y="1690254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-2232385"/>
                <a:satOff val="13449"/>
                <a:lumOff val="1078"/>
                <a:alphaOff val="0"/>
                <a:shade val="51000"/>
                <a:satMod val="130000"/>
              </a:schemeClr>
            </a:gs>
            <a:gs pos="80000">
              <a:schemeClr val="accent4">
                <a:hueOff val="-2232385"/>
                <a:satOff val="13449"/>
                <a:lumOff val="1078"/>
                <a:alphaOff val="0"/>
                <a:shade val="93000"/>
                <a:satMod val="130000"/>
              </a:schemeClr>
            </a:gs>
            <a:gs pos="100000">
              <a:schemeClr val="accent4">
                <a:hueOff val="-2232385"/>
                <a:satOff val="13449"/>
                <a:lumOff val="107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2: goodness of function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1690254"/>
        <a:ext cx="7743928" cy="1108573"/>
      </dsp:txXfrm>
    </dsp:sp>
    <dsp:sp modelId="{EF76621B-300A-4B85-A68D-21B3AA638756}">
      <dsp:nvSpPr>
        <dsp:cNvPr id="0" name=""/>
        <dsp:cNvSpPr/>
      </dsp:nvSpPr>
      <dsp:spPr>
        <a:xfrm rot="10800000">
          <a:off x="0" y="793"/>
          <a:ext cx="7743928" cy="1706100"/>
        </a:xfrm>
        <a:prstGeom prst="upArrowCallout">
          <a:avLst/>
        </a:prstGeom>
        <a:gradFill rotWithShape="0">
          <a:gsLst>
            <a:gs pos="0">
              <a:schemeClr val="accent4">
                <a:hueOff val="-4464770"/>
                <a:satOff val="26899"/>
                <a:lumOff val="2156"/>
                <a:alphaOff val="0"/>
                <a:shade val="51000"/>
                <a:satMod val="130000"/>
              </a:schemeClr>
            </a:gs>
            <a:gs pos="80000">
              <a:schemeClr val="accent4">
                <a:hueOff val="-4464770"/>
                <a:satOff val="26899"/>
                <a:lumOff val="2156"/>
                <a:alphaOff val="0"/>
                <a:shade val="93000"/>
                <a:satMod val="130000"/>
              </a:schemeClr>
            </a:gs>
            <a:gs pos="100000">
              <a:schemeClr val="accent4">
                <a:hueOff val="-4464770"/>
                <a:satOff val="26899"/>
                <a:lumOff val="21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200" strike="noStrik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Step 1: define a set of function              </a:t>
          </a:r>
          <a:endParaRPr lang="zh-TW" altLang="en-US" sz="3200" strike="noStrike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10800000">
        <a:off x="0" y="793"/>
        <a:ext cx="7743928" cy="1108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image" Target="../media/image59.wmf"/><Relationship Id="rId7" Type="http://schemas.openxmlformats.org/officeDocument/2006/relationships/image" Target="../media/image63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6" Type="http://schemas.openxmlformats.org/officeDocument/2006/relationships/image" Target="../media/image62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Relationship Id="rId9" Type="http://schemas.openxmlformats.org/officeDocument/2006/relationships/image" Target="../media/image65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image" Target="../media/image77.wmf"/><Relationship Id="rId3" Type="http://schemas.openxmlformats.org/officeDocument/2006/relationships/image" Target="../media/image68.wmf"/><Relationship Id="rId7" Type="http://schemas.openxmlformats.org/officeDocument/2006/relationships/image" Target="../media/image72.wmf"/><Relationship Id="rId12" Type="http://schemas.openxmlformats.org/officeDocument/2006/relationships/image" Target="../media/image76.wmf"/><Relationship Id="rId17" Type="http://schemas.openxmlformats.org/officeDocument/2006/relationships/image" Target="../media/image81.wmf"/><Relationship Id="rId2" Type="http://schemas.openxmlformats.org/officeDocument/2006/relationships/image" Target="../media/image67.wmf"/><Relationship Id="rId16" Type="http://schemas.openxmlformats.org/officeDocument/2006/relationships/image" Target="../media/image80.wmf"/><Relationship Id="rId1" Type="http://schemas.openxmlformats.org/officeDocument/2006/relationships/image" Target="../media/image66.wmf"/><Relationship Id="rId6" Type="http://schemas.openxmlformats.org/officeDocument/2006/relationships/image" Target="../media/image71.wmf"/><Relationship Id="rId11" Type="http://schemas.openxmlformats.org/officeDocument/2006/relationships/image" Target="../media/image75.wmf"/><Relationship Id="rId5" Type="http://schemas.openxmlformats.org/officeDocument/2006/relationships/image" Target="../media/image70.wmf"/><Relationship Id="rId15" Type="http://schemas.openxmlformats.org/officeDocument/2006/relationships/image" Target="../media/image79.wmf"/><Relationship Id="rId10" Type="http://schemas.openxmlformats.org/officeDocument/2006/relationships/image" Target="../media/image27.wmf"/><Relationship Id="rId4" Type="http://schemas.openxmlformats.org/officeDocument/2006/relationships/image" Target="../media/image69.wmf"/><Relationship Id="rId9" Type="http://schemas.openxmlformats.org/officeDocument/2006/relationships/image" Target="../media/image74.wmf"/><Relationship Id="rId14" Type="http://schemas.openxmlformats.org/officeDocument/2006/relationships/image" Target="../media/image78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4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1.wmf"/><Relationship Id="rId7" Type="http://schemas.openxmlformats.org/officeDocument/2006/relationships/image" Target="../media/image25.wmf"/><Relationship Id="rId12" Type="http://schemas.openxmlformats.org/officeDocument/2006/relationships/image" Target="../media/image30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11" Type="http://schemas.openxmlformats.org/officeDocument/2006/relationships/image" Target="../media/image29.wmf"/><Relationship Id="rId5" Type="http://schemas.openxmlformats.org/officeDocument/2006/relationships/image" Target="../media/image23.wmf"/><Relationship Id="rId10" Type="http://schemas.openxmlformats.org/officeDocument/2006/relationships/image" Target="../media/image28.wmf"/><Relationship Id="rId4" Type="http://schemas.openxmlformats.org/officeDocument/2006/relationships/image" Target="../media/image22.wmf"/><Relationship Id="rId9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29.wmf"/><Relationship Id="rId1" Type="http://schemas.openxmlformats.org/officeDocument/2006/relationships/image" Target="../media/image27.wmf"/><Relationship Id="rId5" Type="http://schemas.openxmlformats.org/officeDocument/2006/relationships/image" Target="../media/image33.wmf"/><Relationship Id="rId4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2022/3/1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4289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4652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D52DD-5747-49A1-9B72-395A65AA9687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7769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05609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29905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92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984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136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114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280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136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F3BD28-75DF-4233-8F85-EE3A845FE6B6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72470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45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5011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72951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342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46092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5798-1D2B-4740-BC8C-66AA26152767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7061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59680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079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9322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267C-9B34-4EB6-8147-72CDB5DD00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87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80267C-9B34-4EB6-8147-72CDB5DD00B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6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2568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05C0D-00F1-4D27-9FA2-F1BC4B0526D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50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49130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314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20914F-BE26-43C4-8063-9E6C159BF45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32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oleObject" Target="../embeddings/oleObject27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9.wmf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4.bin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27.wmf"/><Relationship Id="rId10" Type="http://schemas.openxmlformats.org/officeDocument/2006/relationships/image" Target="../media/image31.wmf"/><Relationship Id="rId4" Type="http://schemas.openxmlformats.org/officeDocument/2006/relationships/oleObject" Target="../embeddings/oleObject23.bin"/><Relationship Id="rId9" Type="http://schemas.openxmlformats.org/officeDocument/2006/relationships/oleObject" Target="../embeddings/oleObject25.bin"/><Relationship Id="rId14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8.bin"/><Relationship Id="rId11" Type="http://schemas.openxmlformats.org/officeDocument/2006/relationships/oleObject" Target="../embeddings/oleObject31.bin"/><Relationship Id="rId5" Type="http://schemas.openxmlformats.org/officeDocument/2006/relationships/image" Target="../media/image37.jpeg"/><Relationship Id="rId15" Type="http://schemas.openxmlformats.org/officeDocument/2006/relationships/oleObject" Target="../embeddings/oleObject35.bin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36.jpeg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34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33.wmf"/><Relationship Id="rId4" Type="http://schemas.openxmlformats.org/officeDocument/2006/relationships/image" Target="../media/image34.png"/><Relationship Id="rId9" Type="http://schemas.openxmlformats.org/officeDocument/2006/relationships/oleObject" Target="../embeddings/oleObject38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1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0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39.bin"/><Relationship Id="rId9" Type="http://schemas.openxmlformats.org/officeDocument/2006/relationships/image" Target="../media/image40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2.bin"/><Relationship Id="rId10" Type="http://schemas.openxmlformats.org/officeDocument/2006/relationships/image" Target="../media/image5.jpeg"/><Relationship Id="rId4" Type="http://schemas.openxmlformats.org/officeDocument/2006/relationships/image" Target="../media/image2.wmf"/><Relationship Id="rId9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notesSlide" Target="../notesSlides/notesSlide13.xml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wmf"/><Relationship Id="rId11" Type="http://schemas.openxmlformats.org/officeDocument/2006/relationships/image" Target="../media/image55.png"/><Relationship Id="rId5" Type="http://schemas.openxmlformats.org/officeDocument/2006/relationships/oleObject" Target="../embeddings/oleObject42.bin"/><Relationship Id="rId10" Type="http://schemas.openxmlformats.org/officeDocument/2006/relationships/image" Target="../media/image53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44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40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image" Target="../media/image61.wmf"/><Relationship Id="rId18" Type="http://schemas.openxmlformats.org/officeDocument/2006/relationships/oleObject" Target="../embeddings/oleObject55.bin"/><Relationship Id="rId3" Type="http://schemas.openxmlformats.org/officeDocument/2006/relationships/notesSlide" Target="../notesSlides/notesSlide15.xml"/><Relationship Id="rId21" Type="http://schemas.openxmlformats.org/officeDocument/2006/relationships/image" Target="../media/image65.wmf"/><Relationship Id="rId7" Type="http://schemas.openxmlformats.org/officeDocument/2006/relationships/image" Target="../media/image58.wmf"/><Relationship Id="rId12" Type="http://schemas.openxmlformats.org/officeDocument/2006/relationships/oleObject" Target="../embeddings/oleObject52.bin"/><Relationship Id="rId17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54.bin"/><Relationship Id="rId20" Type="http://schemas.openxmlformats.org/officeDocument/2006/relationships/oleObject" Target="../embeddings/oleObject56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5" Type="http://schemas.openxmlformats.org/officeDocument/2006/relationships/image" Target="../media/image62.wmf"/><Relationship Id="rId10" Type="http://schemas.openxmlformats.org/officeDocument/2006/relationships/oleObject" Target="../embeddings/oleObject51.bin"/><Relationship Id="rId19" Type="http://schemas.openxmlformats.org/officeDocument/2006/relationships/image" Target="../media/image64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59.wmf"/><Relationship Id="rId14" Type="http://schemas.openxmlformats.org/officeDocument/2006/relationships/oleObject" Target="../embeddings/oleObject53.bin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wmf"/><Relationship Id="rId18" Type="http://schemas.openxmlformats.org/officeDocument/2006/relationships/oleObject" Target="../embeddings/oleObject64.bin"/><Relationship Id="rId26" Type="http://schemas.openxmlformats.org/officeDocument/2006/relationships/oleObject" Target="../embeddings/oleObject68.bin"/><Relationship Id="rId21" Type="http://schemas.openxmlformats.org/officeDocument/2006/relationships/image" Target="../media/image74.wmf"/><Relationship Id="rId34" Type="http://schemas.openxmlformats.org/officeDocument/2006/relationships/image" Target="../media/image69.png"/><Relationship Id="rId7" Type="http://schemas.openxmlformats.org/officeDocument/2006/relationships/image" Target="../media/image67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72.wmf"/><Relationship Id="rId25" Type="http://schemas.openxmlformats.org/officeDocument/2006/relationships/image" Target="../media/image75.wmf"/><Relationship Id="rId33" Type="http://schemas.openxmlformats.org/officeDocument/2006/relationships/image" Target="../media/image79.wmf"/><Relationship Id="rId38" Type="http://schemas.openxmlformats.org/officeDocument/2006/relationships/image" Target="../media/image8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29" Type="http://schemas.openxmlformats.org/officeDocument/2006/relationships/image" Target="../media/image77.wmf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69.wmf"/><Relationship Id="rId24" Type="http://schemas.openxmlformats.org/officeDocument/2006/relationships/oleObject" Target="../embeddings/oleObject67.bin"/><Relationship Id="rId32" Type="http://schemas.openxmlformats.org/officeDocument/2006/relationships/oleObject" Target="../embeddings/oleObject71.bin"/><Relationship Id="rId37" Type="http://schemas.openxmlformats.org/officeDocument/2006/relationships/oleObject" Target="../embeddings/oleObject73.bin"/><Relationship Id="rId5" Type="http://schemas.openxmlformats.org/officeDocument/2006/relationships/image" Target="../media/image66.wmf"/><Relationship Id="rId15" Type="http://schemas.openxmlformats.org/officeDocument/2006/relationships/image" Target="../media/image71.wmf"/><Relationship Id="rId23" Type="http://schemas.openxmlformats.org/officeDocument/2006/relationships/image" Target="../media/image27.wmf"/><Relationship Id="rId28" Type="http://schemas.openxmlformats.org/officeDocument/2006/relationships/oleObject" Target="../embeddings/oleObject69.bin"/><Relationship Id="rId36" Type="http://schemas.openxmlformats.org/officeDocument/2006/relationships/image" Target="../media/image80.wmf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73.wmf"/><Relationship Id="rId31" Type="http://schemas.openxmlformats.org/officeDocument/2006/relationships/image" Target="../media/image78.wmf"/><Relationship Id="rId4" Type="http://schemas.openxmlformats.org/officeDocument/2006/relationships/oleObject" Target="../embeddings/oleObject57.bin"/><Relationship Id="rId9" Type="http://schemas.openxmlformats.org/officeDocument/2006/relationships/image" Target="../media/image68.wmf"/><Relationship Id="rId14" Type="http://schemas.openxmlformats.org/officeDocument/2006/relationships/oleObject" Target="../embeddings/oleObject62.bin"/><Relationship Id="rId22" Type="http://schemas.openxmlformats.org/officeDocument/2006/relationships/oleObject" Target="../embeddings/oleObject66.bin"/><Relationship Id="rId27" Type="http://schemas.openxmlformats.org/officeDocument/2006/relationships/image" Target="../media/image76.wmf"/><Relationship Id="rId30" Type="http://schemas.openxmlformats.org/officeDocument/2006/relationships/oleObject" Target="../embeddings/oleObject70.bin"/><Relationship Id="rId35" Type="http://schemas.openxmlformats.org/officeDocument/2006/relationships/oleObject" Target="../embeddings/oleObject72.bin"/><Relationship Id="rId8" Type="http://schemas.openxmlformats.org/officeDocument/2006/relationships/oleObject" Target="../embeddings/oleObject59.bin"/><Relationship Id="rId3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48.png"/><Relationship Id="rId5" Type="http://schemas.openxmlformats.org/officeDocument/2006/relationships/image" Target="../media/image38.wmf"/><Relationship Id="rId10" Type="http://schemas.openxmlformats.org/officeDocument/2006/relationships/image" Target="../media/image82.png"/><Relationship Id="rId4" Type="http://schemas.openxmlformats.org/officeDocument/2006/relationships/oleObject" Target="../embeddings/oleObject74.bin"/><Relationship Id="rId9" Type="http://schemas.openxmlformats.org/officeDocument/2006/relationships/image" Target="../media/image53.w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91.png"/><Relationship Id="rId18" Type="http://schemas.openxmlformats.org/officeDocument/2006/relationships/image" Target="../media/image4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0.pn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89.png"/><Relationship Id="rId5" Type="http://schemas.openxmlformats.org/officeDocument/2006/relationships/image" Target="../media/image85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4" Type="http://schemas.openxmlformats.org/officeDocument/2006/relationships/image" Target="../media/image84.png"/><Relationship Id="rId9" Type="http://schemas.openxmlformats.org/officeDocument/2006/relationships/image" Target="../media/image46.png"/><Relationship Id="rId1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9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6.bin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wmf"/><Relationship Id="rId11" Type="http://schemas.openxmlformats.org/officeDocument/2006/relationships/image" Target="../media/image11.png"/><Relationship Id="rId5" Type="http://schemas.openxmlformats.org/officeDocument/2006/relationships/oleObject" Target="../embeddings/oleObject5.bin"/><Relationship Id="rId10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78.bin"/><Relationship Id="rId10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8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79.bin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0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8.wmf"/><Relationship Id="rId11" Type="http://schemas.openxmlformats.org/officeDocument/2006/relationships/image" Target="../media/image100.png"/><Relationship Id="rId5" Type="http://schemas.openxmlformats.org/officeDocument/2006/relationships/oleObject" Target="../embeddings/oleObject80.bin"/><Relationship Id="rId10" Type="http://schemas.openxmlformats.org/officeDocument/2006/relationships/image" Target="../media/image101.png"/><Relationship Id="rId4" Type="http://schemas.openxmlformats.org/officeDocument/2006/relationships/image" Target="../media/image99.png"/><Relationship Id="rId9" Type="http://schemas.openxmlformats.org/officeDocument/2006/relationships/image" Target="../media/image10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20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10.png"/><Relationship Id="rId9" Type="http://schemas.openxmlformats.org/officeDocument/2006/relationships/image" Target="../media/image1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gif"/><Relationship Id="rId2" Type="http://schemas.openxmlformats.org/officeDocument/2006/relationships/image" Target="../media/image12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3.w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12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12.png"/><Relationship Id="rId5" Type="http://schemas.openxmlformats.org/officeDocument/2006/relationships/image" Target="../media/image7.wmf"/><Relationship Id="rId15" Type="http://schemas.openxmlformats.org/officeDocument/2006/relationships/image" Target="../media/image14.wmf"/><Relationship Id="rId10" Type="http://schemas.openxmlformats.org/officeDocument/2006/relationships/image" Target="../media/image11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10.png"/><Relationship Id="rId14" Type="http://schemas.openxmlformats.org/officeDocument/2006/relationships/oleObject" Target="../embeddings/oleObject10.bin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3.wmf"/><Relationship Id="rId18" Type="http://schemas.openxmlformats.org/officeDocument/2006/relationships/oleObject" Target="../embeddings/oleObject18.bin"/><Relationship Id="rId26" Type="http://schemas.openxmlformats.org/officeDocument/2006/relationships/oleObject" Target="../embeddings/oleObject22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27.wmf"/><Relationship Id="rId7" Type="http://schemas.openxmlformats.org/officeDocument/2006/relationships/image" Target="../media/image20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25.wmf"/><Relationship Id="rId25" Type="http://schemas.openxmlformats.org/officeDocument/2006/relationships/image" Target="../media/image2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2.wmf"/><Relationship Id="rId24" Type="http://schemas.openxmlformats.org/officeDocument/2006/relationships/oleObject" Target="../embeddings/oleObject21.bin"/><Relationship Id="rId5" Type="http://schemas.openxmlformats.org/officeDocument/2006/relationships/image" Target="../media/image19.wmf"/><Relationship Id="rId15" Type="http://schemas.openxmlformats.org/officeDocument/2006/relationships/image" Target="../media/image24.wmf"/><Relationship Id="rId23" Type="http://schemas.openxmlformats.org/officeDocument/2006/relationships/image" Target="../media/image28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6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1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Relationship Id="rId27" Type="http://schemas.openxmlformats.org/officeDocument/2006/relationships/image" Target="../media/image30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âNatural Language Process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99776"/>
            <a:ext cx="7848872" cy="34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TW" dirty="0"/>
              <a:t>Deep Learning Basics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4058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481058" y="4644756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555712" y="5666374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endCxn id="22" idx="1"/>
          </p:cNvCxnSpPr>
          <p:nvPr/>
        </p:nvCxnSpPr>
        <p:spPr>
          <a:xfrm flipV="1">
            <a:off x="2470495" y="4655201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770626" y="4146295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957568" y="4624599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endCxn id="22" idx="1"/>
          </p:cNvCxnSpPr>
          <p:nvPr/>
        </p:nvCxnSpPr>
        <p:spPr>
          <a:xfrm>
            <a:off x="2478115" y="4645872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478115" y="3369669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群組 20"/>
          <p:cNvGrpSpPr/>
          <p:nvPr/>
        </p:nvGrpSpPr>
        <p:grpSpPr>
          <a:xfrm>
            <a:off x="4616054" y="4395041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2" name="方程式" r:id="rId4" imgW="139680" imgH="139680" progId="Equation.3">
                    <p:embed/>
                  </p:oleObj>
                </mc:Choice>
                <mc:Fallback>
                  <p:oleObj name="方程式" r:id="rId4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25" name="直線單箭頭接點 24"/>
          <p:cNvCxnSpPr/>
          <p:nvPr/>
        </p:nvCxnSpPr>
        <p:spPr>
          <a:xfrm flipV="1">
            <a:off x="4867261" y="4925804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675249"/>
              </p:ext>
            </p:extLst>
          </p:nvPr>
        </p:nvGraphicFramePr>
        <p:xfrm>
          <a:off x="5838017" y="4341859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3" name="方程式" r:id="rId6" imgW="317160" imgH="215640" progId="Equation.3">
                  <p:embed/>
                </p:oleObj>
              </mc:Choice>
              <mc:Fallback>
                <p:oleObj name="方程式" r:id="rId6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017" y="4341859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21034" y="5809347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978" y="5032261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2706599" y="5809347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95178" y="1589873"/>
            <a:ext cx="148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3021212" y="3373346"/>
            <a:ext cx="546036" cy="537290"/>
            <a:chOff x="34511" y="3510100"/>
            <a:chExt cx="546036" cy="537290"/>
          </a:xfrm>
        </p:grpSpPr>
        <p:sp>
          <p:nvSpPr>
            <p:cNvPr id="48" name="矩形 47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文字方塊 43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3021212" y="4274006"/>
            <a:ext cx="546036" cy="537290"/>
            <a:chOff x="-43759" y="4374027"/>
            <a:chExt cx="546036" cy="537290"/>
          </a:xfrm>
        </p:grpSpPr>
        <p:sp>
          <p:nvSpPr>
            <p:cNvPr id="49" name="矩形 48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5" name="文字方塊 44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2928091" y="5130981"/>
            <a:ext cx="715437" cy="537290"/>
            <a:chOff x="153153" y="5027301"/>
            <a:chExt cx="715437" cy="537290"/>
          </a:xfrm>
        </p:grpSpPr>
        <p:sp>
          <p:nvSpPr>
            <p:cNvPr id="50" name="矩形 49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文字方塊 46"/>
          <p:cNvSpPr txBox="1"/>
          <p:nvPr/>
        </p:nvSpPr>
        <p:spPr>
          <a:xfrm>
            <a:off x="4509542" y="576197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1" name="群組 50"/>
          <p:cNvGrpSpPr/>
          <p:nvPr/>
        </p:nvGrpSpPr>
        <p:grpSpPr>
          <a:xfrm>
            <a:off x="1878659" y="3072579"/>
            <a:ext cx="546036" cy="537290"/>
            <a:chOff x="34511" y="3510100"/>
            <a:chExt cx="546036" cy="537290"/>
          </a:xfrm>
        </p:grpSpPr>
        <p:sp>
          <p:nvSpPr>
            <p:cNvPr id="52" name="矩形 51"/>
            <p:cNvSpPr/>
            <p:nvPr/>
          </p:nvSpPr>
          <p:spPr>
            <a:xfrm>
              <a:off x="34511" y="3510100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文字方塊 52"/>
            <p:cNvSpPr txBox="1"/>
            <p:nvPr/>
          </p:nvSpPr>
          <p:spPr>
            <a:xfrm>
              <a:off x="136079" y="3552772"/>
              <a:ext cx="3429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4" name="群組 53"/>
          <p:cNvGrpSpPr/>
          <p:nvPr/>
        </p:nvGrpSpPr>
        <p:grpSpPr>
          <a:xfrm>
            <a:off x="1854193" y="4324346"/>
            <a:ext cx="546036" cy="537290"/>
            <a:chOff x="-43759" y="4374027"/>
            <a:chExt cx="546036" cy="537290"/>
          </a:xfrm>
        </p:grpSpPr>
        <p:sp>
          <p:nvSpPr>
            <p:cNvPr id="55" name="矩形 54"/>
            <p:cNvSpPr/>
            <p:nvPr/>
          </p:nvSpPr>
          <p:spPr>
            <a:xfrm>
              <a:off x="-43759" y="4374027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文字方塊 55"/>
            <p:cNvSpPr txBox="1"/>
            <p:nvPr/>
          </p:nvSpPr>
          <p:spPr>
            <a:xfrm>
              <a:off x="0" y="4424367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群組 56"/>
          <p:cNvGrpSpPr/>
          <p:nvPr/>
        </p:nvGrpSpPr>
        <p:grpSpPr>
          <a:xfrm>
            <a:off x="1781803" y="5617559"/>
            <a:ext cx="715437" cy="537290"/>
            <a:chOff x="153153" y="5027301"/>
            <a:chExt cx="715437" cy="537290"/>
          </a:xfrm>
        </p:grpSpPr>
        <p:sp>
          <p:nvSpPr>
            <p:cNvPr id="58" name="矩形 57"/>
            <p:cNvSpPr/>
            <p:nvPr/>
          </p:nvSpPr>
          <p:spPr>
            <a:xfrm>
              <a:off x="252603" y="5027301"/>
              <a:ext cx="546036" cy="53729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文字方塊 58"/>
            <p:cNvSpPr txBox="1"/>
            <p:nvPr/>
          </p:nvSpPr>
          <p:spPr>
            <a:xfrm>
              <a:off x="153153" y="5087907"/>
              <a:ext cx="7154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2" name="文字方塊 61"/>
          <p:cNvSpPr txBox="1"/>
          <p:nvPr/>
        </p:nvSpPr>
        <p:spPr>
          <a:xfrm>
            <a:off x="5259455" y="4144682"/>
            <a:ext cx="37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3" name="群組 62"/>
          <p:cNvGrpSpPr/>
          <p:nvPr/>
        </p:nvGrpSpPr>
        <p:grpSpPr>
          <a:xfrm>
            <a:off x="3543274" y="1374967"/>
            <a:ext cx="5297714" cy="2078894"/>
            <a:chOff x="3566162" y="4678338"/>
            <a:chExt cx="5297714" cy="2078894"/>
          </a:xfrm>
        </p:grpSpPr>
        <p:sp>
          <p:nvSpPr>
            <p:cNvPr id="64" name="圓角矩形圖說文字 63"/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1509"/>
                <a:gd name="adj2" fmla="val 90824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5" name="群組 64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68" name="圖片 6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4" name="方程式" r:id="rId9" imgW="317160" imgH="215640" progId="Equation.3">
                      <p:embed/>
                    </p:oleObj>
                  </mc:Choice>
                  <mc:Fallback>
                    <p:oleObj name="方程式" r:id="rId9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0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5" name="方程式" r:id="rId11" imgW="126720" imgH="126720" progId="Equation.3">
                      <p:embed/>
                    </p:oleObj>
                  </mc:Choice>
                  <mc:Fallback>
                    <p:oleObj name="方程式" r:id="rId11" imgW="1267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66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6" name="方程式" r:id="rId13" imgW="863280" imgH="393480" progId="Equation.3">
                    <p:embed/>
                  </p:oleObj>
                </mc:Choice>
                <mc:Fallback>
                  <p:oleObj name="方程式" r:id="rId13" imgW="863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" name="文字方塊 66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 Function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1" name="文字方塊 70"/>
          <p:cNvSpPr txBox="1"/>
          <p:nvPr/>
        </p:nvSpPr>
        <p:spPr>
          <a:xfrm>
            <a:off x="7346491" y="4374685"/>
            <a:ext cx="878079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6184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62" grpId="0"/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pic>
        <p:nvPicPr>
          <p:cNvPr id="4" name="Picture 6" descr="http://bio1152.nicerweb.com/Locked/media/ch48/48_05NeuronStructur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411" y="789234"/>
            <a:ext cx="3409412" cy="215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/>
          <p:cNvGrpSpPr/>
          <p:nvPr/>
        </p:nvGrpSpPr>
        <p:grpSpPr>
          <a:xfrm>
            <a:off x="6403117" y="841620"/>
            <a:ext cx="2287794" cy="1098349"/>
            <a:chOff x="3202412" y="1600580"/>
            <a:chExt cx="3275013" cy="1572303"/>
          </a:xfrm>
        </p:grpSpPr>
        <p:pic>
          <p:nvPicPr>
            <p:cNvPr id="6" name="Picture 4" descr="http://cdn.zmescience.com/wp-content/uploads/2011/07/neural_network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0137" y="1600580"/>
              <a:ext cx="2478247" cy="148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3202412" y="2732295"/>
              <a:ext cx="3275013" cy="4405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3490004" y="3147408"/>
            <a:ext cx="2416814" cy="1897458"/>
            <a:chOff x="3223753" y="2941320"/>
            <a:chExt cx="2416814" cy="1897458"/>
          </a:xfrm>
        </p:grpSpPr>
        <p:grpSp>
          <p:nvGrpSpPr>
            <p:cNvPr id="38" name="群組 3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32" name="直線單箭頭接點 31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橢圓 21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線單箭頭接點 22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29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0" name="方程式" r:id="rId6" imgW="317160" imgH="215640" progId="Equation.3">
                      <p:embed/>
                    </p:oleObj>
                  </mc:Choice>
                  <mc:Fallback>
                    <p:oleObj name="方程式" r:id="rId6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21" name="直線單箭頭接點 20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單箭頭接點 23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群組 24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1" name="方程式" r:id="rId8" imgW="139680" imgH="139680" progId="Equation.3">
                      <p:embed/>
                    </p:oleObj>
                  </mc:Choice>
                  <mc:Fallback>
                    <p:oleObj name="方程式" r:id="rId8" imgW="13968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7" name="群組 3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直線單箭頭接點 27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" name="直線單箭頭接點 3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1025296" y="2390303"/>
            <a:ext cx="2416814" cy="1897458"/>
            <a:chOff x="3223753" y="2941320"/>
            <a:chExt cx="2416814" cy="1897458"/>
          </a:xfrm>
        </p:grpSpPr>
        <p:grpSp>
          <p:nvGrpSpPr>
            <p:cNvPr id="43" name="群組 4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53" name="直線單箭頭接點 5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橢圓 5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5" name="直線單箭頭接點 5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5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2" name="方程式" r:id="rId10" imgW="317160" imgH="215640" progId="Equation.3">
                      <p:embed/>
                    </p:oleObj>
                  </mc:Choice>
                  <mc:Fallback>
                    <p:oleObj name="方程式" r:id="rId10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44" name="直線單箭頭接點 43"/>
            <p:cNvCxnSpPr/>
            <p:nvPr/>
          </p:nvCxnSpPr>
          <p:spPr>
            <a:xfrm flipV="1">
              <a:off x="3405107" y="3780105"/>
              <a:ext cx="503761" cy="67704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單箭頭接點 4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群組 4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51" name="矩形 5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5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3" name="方程式" r:id="rId11" imgW="139680" imgH="139680" progId="Equation.3">
                      <p:embed/>
                    </p:oleObj>
                  </mc:Choice>
                  <mc:Fallback>
                    <p:oleObj name="方程式" r:id="rId11" imgW="13968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47" name="群組 4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49" name="矩形 4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50" name="直線單箭頭接點 4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8" name="直線單箭頭接點 4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群組 56"/>
          <p:cNvGrpSpPr/>
          <p:nvPr/>
        </p:nvGrpSpPr>
        <p:grpSpPr>
          <a:xfrm>
            <a:off x="1054690" y="4250748"/>
            <a:ext cx="2405967" cy="1782000"/>
            <a:chOff x="3234600" y="3056778"/>
            <a:chExt cx="2405967" cy="1782000"/>
          </a:xfrm>
        </p:grpSpPr>
        <p:grpSp>
          <p:nvGrpSpPr>
            <p:cNvPr id="58" name="群組 57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68" name="直線單箭頭接點 67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橢圓 68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70" name="直線單箭頭接點 69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71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4" name="方程式" r:id="rId12" imgW="317160" imgH="215640" progId="Equation.3">
                      <p:embed/>
                    </p:oleObj>
                  </mc:Choice>
                  <mc:Fallback>
                    <p:oleObj name="方程式" r:id="rId12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59" name="直線單箭頭接點 58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單箭頭接點 59"/>
            <p:cNvCxnSpPr/>
            <p:nvPr/>
          </p:nvCxnSpPr>
          <p:spPr>
            <a:xfrm>
              <a:off x="3341416" y="3056778"/>
              <a:ext cx="586910" cy="57590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群組 60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66" name="矩形 65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6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5" name="方程式" r:id="rId13" imgW="139680" imgH="139680" progId="Equation.3">
                      <p:embed/>
                    </p:oleObj>
                  </mc:Choice>
                  <mc:Fallback>
                    <p:oleObj name="方程式" r:id="rId13" imgW="13968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62" name="群組 61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64" name="矩形 63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5" name="直線單箭頭接點 64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直線單箭頭接點 62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群組 71"/>
          <p:cNvGrpSpPr/>
          <p:nvPr/>
        </p:nvGrpSpPr>
        <p:grpSpPr>
          <a:xfrm>
            <a:off x="5999360" y="3135492"/>
            <a:ext cx="2416814" cy="1897458"/>
            <a:chOff x="3223753" y="2941320"/>
            <a:chExt cx="2416814" cy="1897458"/>
          </a:xfrm>
        </p:grpSpPr>
        <p:grpSp>
          <p:nvGrpSpPr>
            <p:cNvPr id="73" name="群組 72"/>
            <p:cNvGrpSpPr/>
            <p:nvPr/>
          </p:nvGrpSpPr>
          <p:grpSpPr>
            <a:xfrm>
              <a:off x="4112351" y="3404891"/>
              <a:ext cx="1528216" cy="565603"/>
              <a:chOff x="4261309" y="3400794"/>
              <a:chExt cx="1528216" cy="565603"/>
            </a:xfrm>
          </p:grpSpPr>
          <p:cxnSp>
            <p:nvCxnSpPr>
              <p:cNvPr id="83" name="直線單箭頭接點 82"/>
              <p:cNvCxnSpPr/>
              <p:nvPr/>
            </p:nvCxnSpPr>
            <p:spPr>
              <a:xfrm flipV="1">
                <a:off x="5227675" y="3682412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橢圓 83"/>
              <p:cNvSpPr/>
              <p:nvPr/>
            </p:nvSpPr>
            <p:spPr>
              <a:xfrm>
                <a:off x="4839124" y="3400794"/>
                <a:ext cx="565603" cy="565603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直線單箭頭接點 84"/>
              <p:cNvCxnSpPr/>
              <p:nvPr/>
            </p:nvCxnSpPr>
            <p:spPr>
              <a:xfrm flipV="1">
                <a:off x="4261309" y="3698913"/>
                <a:ext cx="56185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aphicFrame>
            <p:nvGraphicFramePr>
              <p:cNvPr id="8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823159" y="3478177"/>
              <a:ext cx="584765" cy="3961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6" name="方程式" r:id="rId14" imgW="317160" imgH="215640" progId="Equation.3">
                      <p:embed/>
                    </p:oleObj>
                  </mc:Choice>
                  <mc:Fallback>
                    <p:oleObj name="方程式" r:id="rId14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823159" y="3478177"/>
                            <a:ext cx="584765" cy="39613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74" name="直線單箭頭接點 73"/>
            <p:cNvCxnSpPr/>
            <p:nvPr/>
          </p:nvCxnSpPr>
          <p:spPr>
            <a:xfrm flipV="1">
              <a:off x="3234600" y="3780105"/>
              <a:ext cx="674268" cy="90620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3223753" y="2941320"/>
              <a:ext cx="704573" cy="69136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群組 75"/>
            <p:cNvGrpSpPr/>
            <p:nvPr/>
          </p:nvGrpSpPr>
          <p:grpSpPr>
            <a:xfrm>
              <a:off x="3956988" y="3478177"/>
              <a:ext cx="439530" cy="439530"/>
              <a:chOff x="3371313" y="3530847"/>
              <a:chExt cx="439530" cy="439530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3371313" y="3530847"/>
                <a:ext cx="439530" cy="4395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82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3409193" y="3546688"/>
              <a:ext cx="385763" cy="3873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217" name="方程式" r:id="rId15" imgW="139680" imgH="139680" progId="Equation.3">
                      <p:embed/>
                    </p:oleObj>
                  </mc:Choice>
                  <mc:Fallback>
                    <p:oleObj name="方程式" r:id="rId15" imgW="139680" imgH="13968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9193" y="3546688"/>
                            <a:ext cx="385763" cy="38735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77" name="群組 76"/>
            <p:cNvGrpSpPr/>
            <p:nvPr/>
          </p:nvGrpSpPr>
          <p:grpSpPr>
            <a:xfrm>
              <a:off x="3972433" y="3933548"/>
              <a:ext cx="385763" cy="905230"/>
              <a:chOff x="3982168" y="3985175"/>
              <a:chExt cx="385763" cy="905230"/>
            </a:xfrm>
          </p:grpSpPr>
          <p:sp>
            <p:nvSpPr>
              <p:cNvPr id="79" name="矩形 78"/>
              <p:cNvSpPr/>
              <p:nvPr/>
            </p:nvSpPr>
            <p:spPr>
              <a:xfrm>
                <a:off x="3982168" y="4512672"/>
                <a:ext cx="385763" cy="377733"/>
              </a:xfrm>
              <a:prstGeom prst="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0" name="直線單箭頭接點 79"/>
              <p:cNvCxnSpPr/>
              <p:nvPr/>
            </p:nvCxnSpPr>
            <p:spPr>
              <a:xfrm flipV="1">
                <a:off x="4179533" y="3985175"/>
                <a:ext cx="0" cy="517053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8" name="直線單箭頭接點 77"/>
            <p:cNvCxnSpPr/>
            <p:nvPr/>
          </p:nvCxnSpPr>
          <p:spPr>
            <a:xfrm>
              <a:off x="3242300" y="3714572"/>
              <a:ext cx="692998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93318" y="1435109"/>
            <a:ext cx="45535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connections lead to different network structures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Weights and biases are network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021" y="6124310"/>
                <a:ext cx="6873998" cy="523220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3148332" y="5133824"/>
            <a:ext cx="579210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neurons have different values of weights and biases.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695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群組 128"/>
          <p:cNvGrpSpPr/>
          <p:nvPr/>
        </p:nvGrpSpPr>
        <p:grpSpPr>
          <a:xfrm>
            <a:off x="6906115" y="3813978"/>
            <a:ext cx="458287" cy="831947"/>
            <a:chOff x="10102194" y="1939763"/>
            <a:chExt cx="458287" cy="831947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1947"/>
            <a:chOff x="10102194" y="1939763"/>
            <a:chExt cx="458287" cy="831947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群組 2"/>
          <p:cNvGrpSpPr/>
          <p:nvPr/>
        </p:nvGrpSpPr>
        <p:grpSpPr>
          <a:xfrm>
            <a:off x="3615463" y="4585976"/>
            <a:ext cx="5297714" cy="2078894"/>
            <a:chOff x="3615463" y="4585976"/>
            <a:chExt cx="5297714" cy="2078894"/>
          </a:xfrm>
        </p:grpSpPr>
        <p:sp>
          <p:nvSpPr>
            <p:cNvPr id="137" name="圓角矩形圖說文字 136"/>
            <p:cNvSpPr/>
            <p:nvPr/>
          </p:nvSpPr>
          <p:spPr>
            <a:xfrm>
              <a:off x="3615463" y="4585976"/>
              <a:ext cx="5297714" cy="2078894"/>
            </a:xfrm>
            <a:prstGeom prst="wedgeRoundRectCallout">
              <a:avLst>
                <a:gd name="adj1" fmla="val -59656"/>
                <a:gd name="adj2" fmla="val -163051"/>
                <a:gd name="adj3" fmla="val 16667"/>
              </a:avLst>
            </a:prstGeom>
            <a:solidFill>
              <a:schemeClr val="bg1"/>
            </a:solidFill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" name="群組 3"/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5" name="圖片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6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94" name="方程式" r:id="rId5" imgW="317160" imgH="215640" progId="Equation.3">
                      <p:embed/>
                    </p:oleObj>
                  </mc:Choice>
                  <mc:Fallback>
                    <p:oleObj name="方程式" r:id="rId5" imgW="317160" imgH="21564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7" name="Object 12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195" name="方程式" r:id="rId7" imgW="126720" imgH="126720" progId="Equation.3">
                      <p:embed/>
                    </p:oleObj>
                  </mc:Choice>
                  <mc:Fallback>
                    <p:oleObj name="方程式" r:id="rId7" imgW="126720" imgH="12672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7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6" name="方程式" r:id="rId9" imgW="863280" imgH="393480" progId="Equation.3">
                    <p:embed/>
                  </p:oleObj>
                </mc:Choice>
                <mc:Fallback>
                  <p:oleObj name="方程式" r:id="rId9" imgW="86328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3" name="文字方塊 102"/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Sigmoid Function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93998" y="2644731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1947"/>
            <a:chOff x="10102194" y="1939763"/>
            <a:chExt cx="458287" cy="831947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1947"/>
            <a:chOff x="10102194" y="1939763"/>
            <a:chExt cx="458287" cy="831947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34218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112" grpId="0"/>
      <p:bldP spid="113" grpId="0"/>
      <p:bldP spid="114" grpId="0"/>
      <p:bldP spid="115" grpId="0"/>
      <p:bldP spid="116" grpId="0"/>
      <p:bldP spid="120" grpId="0"/>
      <p:bldP spid="134" grpId="0"/>
      <p:bldP spid="135" grpId="0"/>
      <p:bldP spid="136" grpId="0"/>
      <p:bldP spid="138" grpId="0" animBg="1"/>
      <p:bldP spid="1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2471151" y="2274449"/>
            <a:ext cx="458287" cy="838405"/>
            <a:chOff x="10102194" y="1939763"/>
            <a:chExt cx="458287" cy="838405"/>
          </a:xfrm>
        </p:grpSpPr>
        <p:sp>
          <p:nvSpPr>
            <p:cNvPr id="117" name="矩形 116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9" name="直線單箭頭接點 11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文字方塊 119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1" name="群組 130"/>
          <p:cNvGrpSpPr/>
          <p:nvPr/>
        </p:nvGrpSpPr>
        <p:grpSpPr>
          <a:xfrm>
            <a:off x="2480676" y="3823788"/>
            <a:ext cx="458287" cy="838405"/>
            <a:chOff x="10102194" y="1939763"/>
            <a:chExt cx="458287" cy="838405"/>
          </a:xfrm>
        </p:grpSpPr>
        <p:sp>
          <p:nvSpPr>
            <p:cNvPr id="132" name="矩形 131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33" name="直線單箭頭接點 132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文字方塊 13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5" name="文字方塊 134"/>
          <p:cNvSpPr txBox="1"/>
          <p:nvPr/>
        </p:nvSpPr>
        <p:spPr>
          <a:xfrm>
            <a:off x="2410434" y="1640959"/>
            <a:ext cx="430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文字方塊 135"/>
          <p:cNvSpPr txBox="1"/>
          <p:nvPr/>
        </p:nvSpPr>
        <p:spPr>
          <a:xfrm>
            <a:off x="2296396" y="3244826"/>
            <a:ext cx="682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0.98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131369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5252837" y="166543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0.86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05772" y="162619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0.62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528091" y="3231730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0.83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7" name="群組 96"/>
          <p:cNvGrpSpPr/>
          <p:nvPr/>
        </p:nvGrpSpPr>
        <p:grpSpPr>
          <a:xfrm>
            <a:off x="4673795" y="2262334"/>
            <a:ext cx="458287" cy="838405"/>
            <a:chOff x="10102194" y="1939763"/>
            <a:chExt cx="458287" cy="838405"/>
          </a:xfrm>
        </p:grpSpPr>
        <p:sp>
          <p:nvSpPr>
            <p:cNvPr id="98" name="矩形 9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9" name="直線單箭頭接點 98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字方塊 101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群組 104"/>
          <p:cNvGrpSpPr/>
          <p:nvPr/>
        </p:nvGrpSpPr>
        <p:grpSpPr>
          <a:xfrm>
            <a:off x="4676173" y="3786657"/>
            <a:ext cx="458287" cy="838405"/>
            <a:chOff x="10102194" y="1939763"/>
            <a:chExt cx="458287" cy="838405"/>
          </a:xfrm>
        </p:grpSpPr>
        <p:sp>
          <p:nvSpPr>
            <p:cNvPr id="118" name="矩形 117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2" name="直線單箭頭接點 121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字方塊 123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5" name="群組 124"/>
          <p:cNvGrpSpPr/>
          <p:nvPr/>
        </p:nvGrpSpPr>
        <p:grpSpPr>
          <a:xfrm>
            <a:off x="6852035" y="2257142"/>
            <a:ext cx="458287" cy="838405"/>
            <a:chOff x="10102194" y="1939763"/>
            <a:chExt cx="458287" cy="838405"/>
          </a:xfrm>
        </p:grpSpPr>
        <p:sp>
          <p:nvSpPr>
            <p:cNvPr id="126" name="矩形 125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7" name="直線單箭頭接點 126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字方塊 127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9" name="群組 128"/>
          <p:cNvGrpSpPr/>
          <p:nvPr/>
        </p:nvGrpSpPr>
        <p:grpSpPr>
          <a:xfrm>
            <a:off x="6906115" y="3813978"/>
            <a:ext cx="458287" cy="838405"/>
            <a:chOff x="10102194" y="1939763"/>
            <a:chExt cx="458287" cy="838405"/>
          </a:xfrm>
        </p:grpSpPr>
        <p:sp>
          <p:nvSpPr>
            <p:cNvPr id="130" name="矩形 129"/>
            <p:cNvSpPr/>
            <p:nvPr/>
          </p:nvSpPr>
          <p:spPr>
            <a:xfrm>
              <a:off x="10102194" y="2322963"/>
              <a:ext cx="458287" cy="44874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rgbClr val="00B050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8" name="直線單箭頭接點 147"/>
            <p:cNvCxnSpPr/>
            <p:nvPr/>
          </p:nvCxnSpPr>
          <p:spPr>
            <a:xfrm flipV="1">
              <a:off x="10329096" y="1939763"/>
              <a:ext cx="0" cy="3841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文字方塊 148"/>
            <p:cNvSpPr txBox="1"/>
            <p:nvPr/>
          </p:nvSpPr>
          <p:spPr>
            <a:xfrm>
              <a:off x="10118802" y="2316503"/>
              <a:ext cx="44167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1" name="矩形 120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24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51" grpId="0" animBg="1"/>
      <p:bldP spid="154" grpId="0" animBg="1"/>
      <p:bldP spid="1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7621461" y="3766881"/>
            <a:ext cx="65565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621461" y="2107285"/>
            <a:ext cx="64900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橢圓 19"/>
          <p:cNvSpPr/>
          <p:nvPr/>
        </p:nvSpPr>
        <p:spPr>
          <a:xfrm>
            <a:off x="2725104" y="1896413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2713821" y="344410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928526" y="1865715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947448" y="3438391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橢圓 30"/>
          <p:cNvSpPr/>
          <p:nvPr/>
        </p:nvSpPr>
        <p:spPr>
          <a:xfrm>
            <a:off x="7082219" y="1838484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7123909" y="3438391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4" name="群組 83"/>
          <p:cNvGrpSpPr/>
          <p:nvPr/>
        </p:nvGrpSpPr>
        <p:grpSpPr>
          <a:xfrm>
            <a:off x="1108899" y="2172641"/>
            <a:ext cx="1588876" cy="1638300"/>
            <a:chOff x="1013669" y="3459098"/>
            <a:chExt cx="1588876" cy="1638300"/>
          </a:xfrm>
        </p:grpSpPr>
        <p:cxnSp>
          <p:nvCxnSpPr>
            <p:cNvPr id="50" name="直線單箭頭接點 49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群組 8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48" name="直線單箭頭接點 4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單箭頭接點 50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單箭頭接點 7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" name="群組 84"/>
          <p:cNvGrpSpPr/>
          <p:nvPr/>
        </p:nvGrpSpPr>
        <p:grpSpPr>
          <a:xfrm>
            <a:off x="3327206" y="2157954"/>
            <a:ext cx="1588876" cy="1638300"/>
            <a:chOff x="1013669" y="3459098"/>
            <a:chExt cx="1588876" cy="1638300"/>
          </a:xfrm>
        </p:grpSpPr>
        <p:cxnSp>
          <p:nvCxnSpPr>
            <p:cNvPr id="86" name="直線單箭頭接點 85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" name="群組 86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88" name="直線單箭頭接點 87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線單箭頭接點 88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線單箭頭接點 89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1" name="群組 90"/>
          <p:cNvGrpSpPr/>
          <p:nvPr/>
        </p:nvGrpSpPr>
        <p:grpSpPr>
          <a:xfrm>
            <a:off x="5527144" y="2138036"/>
            <a:ext cx="1588876" cy="1638300"/>
            <a:chOff x="1013669" y="3459098"/>
            <a:chExt cx="1588876" cy="1638300"/>
          </a:xfrm>
        </p:grpSpPr>
        <p:cxnSp>
          <p:nvCxnSpPr>
            <p:cNvPr id="92" name="直線單箭頭接點 91"/>
            <p:cNvCxnSpPr/>
            <p:nvPr/>
          </p:nvCxnSpPr>
          <p:spPr>
            <a:xfrm flipV="1">
              <a:off x="1013669" y="3507292"/>
              <a:ext cx="1574937" cy="158516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群組 92"/>
            <p:cNvGrpSpPr/>
            <p:nvPr/>
          </p:nvGrpSpPr>
          <p:grpSpPr>
            <a:xfrm>
              <a:off x="1025705" y="3459098"/>
              <a:ext cx="1576840" cy="1638300"/>
              <a:chOff x="1025705" y="3459098"/>
              <a:chExt cx="1576840" cy="1638300"/>
            </a:xfrm>
          </p:grpSpPr>
          <p:cxnSp>
            <p:nvCxnSpPr>
              <p:cNvPr id="94" name="直線單箭頭接點 93"/>
              <p:cNvCxnSpPr/>
              <p:nvPr/>
            </p:nvCxnSpPr>
            <p:spPr>
              <a:xfrm>
                <a:off x="1048081" y="3459098"/>
                <a:ext cx="1548874" cy="1608927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單箭頭接點 94"/>
              <p:cNvCxnSpPr/>
              <p:nvPr/>
            </p:nvCxnSpPr>
            <p:spPr>
              <a:xfrm flipV="1">
                <a:off x="1025705" y="50973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單箭頭接點 95"/>
              <p:cNvCxnSpPr/>
              <p:nvPr/>
            </p:nvCxnSpPr>
            <p:spPr>
              <a:xfrm flipV="1">
                <a:off x="1025705" y="3459098"/>
                <a:ext cx="1576840" cy="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4" name="手繪多邊形 103"/>
          <p:cNvSpPr/>
          <p:nvPr/>
        </p:nvSpPr>
        <p:spPr>
          <a:xfrm>
            <a:off x="2780137" y="3569921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手繪多邊形 105"/>
          <p:cNvSpPr/>
          <p:nvPr/>
        </p:nvSpPr>
        <p:spPr>
          <a:xfrm>
            <a:off x="2761527" y="1980480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手繪多邊形 106"/>
          <p:cNvSpPr/>
          <p:nvPr/>
        </p:nvSpPr>
        <p:spPr>
          <a:xfrm>
            <a:off x="4990449" y="199166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手繪多邊形 107"/>
          <p:cNvSpPr/>
          <p:nvPr/>
        </p:nvSpPr>
        <p:spPr>
          <a:xfrm>
            <a:off x="5006793" y="3514992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手繪多邊形 108"/>
          <p:cNvSpPr/>
          <p:nvPr/>
        </p:nvSpPr>
        <p:spPr>
          <a:xfrm>
            <a:off x="7139390" y="1930243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手繪多邊形 109"/>
          <p:cNvSpPr/>
          <p:nvPr/>
        </p:nvSpPr>
        <p:spPr>
          <a:xfrm>
            <a:off x="7186477" y="3548427"/>
            <a:ext cx="469900" cy="354083"/>
          </a:xfrm>
          <a:custGeom>
            <a:avLst/>
            <a:gdLst>
              <a:gd name="connsiteX0" fmla="*/ 469900 w 469900"/>
              <a:gd name="connsiteY0" fmla="*/ 5192 h 354083"/>
              <a:gd name="connsiteX1" fmla="*/ 254000 w 469900"/>
              <a:gd name="connsiteY1" fmla="*/ 43292 h 354083"/>
              <a:gd name="connsiteX2" fmla="*/ 139700 w 469900"/>
              <a:gd name="connsiteY2" fmla="*/ 322692 h 354083"/>
              <a:gd name="connsiteX3" fmla="*/ 0 w 469900"/>
              <a:gd name="connsiteY3" fmla="*/ 335392 h 354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900" h="354083">
                <a:moveTo>
                  <a:pt x="469900" y="5192"/>
                </a:moveTo>
                <a:cubicBezTo>
                  <a:pt x="389466" y="-2217"/>
                  <a:pt x="309033" y="-9625"/>
                  <a:pt x="254000" y="43292"/>
                </a:cubicBezTo>
                <a:cubicBezTo>
                  <a:pt x="198967" y="96209"/>
                  <a:pt x="182033" y="274009"/>
                  <a:pt x="139700" y="322692"/>
                </a:cubicBezTo>
                <a:cubicBezTo>
                  <a:pt x="97367" y="371375"/>
                  <a:pt x="48683" y="353383"/>
                  <a:pt x="0" y="335392"/>
                </a:cubicBez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字方塊 112"/>
          <p:cNvSpPr txBox="1"/>
          <p:nvPr/>
        </p:nvSpPr>
        <p:spPr>
          <a:xfrm>
            <a:off x="1707829" y="1693279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字方塊 113"/>
          <p:cNvSpPr txBox="1"/>
          <p:nvPr/>
        </p:nvSpPr>
        <p:spPr>
          <a:xfrm>
            <a:off x="1874920" y="2281596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字方塊 114"/>
          <p:cNvSpPr txBox="1"/>
          <p:nvPr/>
        </p:nvSpPr>
        <p:spPr>
          <a:xfrm>
            <a:off x="1572624" y="3798726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字方塊 115"/>
          <p:cNvSpPr txBox="1"/>
          <p:nvPr/>
        </p:nvSpPr>
        <p:spPr>
          <a:xfrm>
            <a:off x="1724903" y="3228414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2471151" y="2657649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/>
          <p:nvPr/>
        </p:nvCxnSpPr>
        <p:spPr>
          <a:xfrm flipV="1">
            <a:off x="2698053" y="2274449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/>
          <p:cNvSpPr txBox="1"/>
          <p:nvPr/>
        </p:nvSpPr>
        <p:spPr>
          <a:xfrm>
            <a:off x="2487759" y="2651189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2480676" y="420698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3" name="直線單箭頭接點 132"/>
          <p:cNvCxnSpPr/>
          <p:nvPr/>
        </p:nvCxnSpPr>
        <p:spPr>
          <a:xfrm flipV="1">
            <a:off x="2707578" y="382378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文字方塊 133"/>
          <p:cNvSpPr txBox="1"/>
          <p:nvPr/>
        </p:nvSpPr>
        <p:spPr>
          <a:xfrm>
            <a:off x="2497284" y="420052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文字方塊 137"/>
          <p:cNvSpPr txBox="1"/>
          <p:nvPr/>
        </p:nvSpPr>
        <p:spPr>
          <a:xfrm>
            <a:off x="3109050" y="1602027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0.73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9" name="文字方塊 138"/>
          <p:cNvSpPr txBox="1"/>
          <p:nvPr/>
        </p:nvSpPr>
        <p:spPr>
          <a:xfrm>
            <a:off x="3075361" y="3207558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3953237" y="1672423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4120328" y="2260740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文字方塊 141"/>
          <p:cNvSpPr txBox="1"/>
          <p:nvPr/>
        </p:nvSpPr>
        <p:spPr>
          <a:xfrm>
            <a:off x="3818032" y="3777870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文字方塊 142"/>
          <p:cNvSpPr txBox="1"/>
          <p:nvPr/>
        </p:nvSpPr>
        <p:spPr>
          <a:xfrm>
            <a:off x="3970311" y="3207558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文字方塊 143"/>
          <p:cNvSpPr txBox="1"/>
          <p:nvPr/>
        </p:nvSpPr>
        <p:spPr>
          <a:xfrm>
            <a:off x="6126016" y="1673340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6293107" y="226165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5990811" y="3778787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文字方塊 146"/>
          <p:cNvSpPr txBox="1"/>
          <p:nvPr/>
        </p:nvSpPr>
        <p:spPr>
          <a:xfrm>
            <a:off x="6143090" y="3208475"/>
            <a:ext cx="715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5215605" y="1556516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0.72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5275156" y="3270969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7540144" y="1574623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0.51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文字方塊 154"/>
          <p:cNvSpPr txBox="1"/>
          <p:nvPr/>
        </p:nvSpPr>
        <p:spPr>
          <a:xfrm>
            <a:off x="7621461" y="3228414"/>
            <a:ext cx="81164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0.85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673795" y="2645534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9" name="直線單箭頭接點 98"/>
          <p:cNvCxnSpPr/>
          <p:nvPr/>
        </p:nvCxnSpPr>
        <p:spPr>
          <a:xfrm flipV="1">
            <a:off x="4900697" y="2262334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/>
          <p:cNvSpPr txBox="1"/>
          <p:nvPr/>
        </p:nvSpPr>
        <p:spPr>
          <a:xfrm>
            <a:off x="4690403" y="2639074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676173" y="4169857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直線單箭頭接點 121"/>
          <p:cNvCxnSpPr/>
          <p:nvPr/>
        </p:nvCxnSpPr>
        <p:spPr>
          <a:xfrm flipV="1">
            <a:off x="4903075" y="3786657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文字方塊 123"/>
          <p:cNvSpPr txBox="1"/>
          <p:nvPr/>
        </p:nvSpPr>
        <p:spPr>
          <a:xfrm>
            <a:off x="4692781" y="4163397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6852035" y="2640342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7" name="直線單箭頭接點 126"/>
          <p:cNvCxnSpPr/>
          <p:nvPr/>
        </p:nvCxnSpPr>
        <p:spPr>
          <a:xfrm flipV="1">
            <a:off x="7078937" y="2257142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/>
          <p:cNvSpPr txBox="1"/>
          <p:nvPr/>
        </p:nvSpPr>
        <p:spPr>
          <a:xfrm>
            <a:off x="6868643" y="2633882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906115" y="4197178"/>
            <a:ext cx="458287" cy="4487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" name="直線單箭頭接點 147"/>
          <p:cNvCxnSpPr/>
          <p:nvPr/>
        </p:nvCxnSpPr>
        <p:spPr>
          <a:xfrm flipV="1">
            <a:off x="7133017" y="3813978"/>
            <a:ext cx="0" cy="3841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文字方塊 148"/>
          <p:cNvSpPr txBox="1"/>
          <p:nvPr/>
        </p:nvSpPr>
        <p:spPr>
          <a:xfrm>
            <a:off x="6922723" y="4190718"/>
            <a:ext cx="441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/>
              <p:cNvSpPr txBox="1"/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.51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" name="文字方塊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13" y="4767195"/>
                <a:ext cx="2192908" cy="62331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Given parameters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define a function 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550780"/>
                <a:ext cx="605133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字方塊 120"/>
              <p:cNvSpPr txBox="1"/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.62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0.83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文字方塊 1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74" y="4774697"/>
                <a:ext cx="2422137" cy="6158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矩形 134"/>
          <p:cNvSpPr/>
          <p:nvPr/>
        </p:nvSpPr>
        <p:spPr>
          <a:xfrm>
            <a:off x="748793" y="199166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717550" y="36334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文字方塊 151"/>
          <p:cNvSpPr txBox="1"/>
          <p:nvPr/>
        </p:nvSpPr>
        <p:spPr>
          <a:xfrm>
            <a:off x="760961" y="1978208"/>
            <a:ext cx="34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655177" y="3577639"/>
            <a:ext cx="48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382588" y="4688442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 function.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文字方塊 100"/>
          <p:cNvSpPr txBox="1"/>
          <p:nvPr/>
        </p:nvSpPr>
        <p:spPr>
          <a:xfrm>
            <a:off x="371220" y="5073773"/>
            <a:ext cx="3599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vector, output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字方塊 110"/>
          <p:cNvSpPr txBox="1"/>
          <p:nvPr/>
        </p:nvSpPr>
        <p:spPr>
          <a:xfrm>
            <a:off x="1681884" y="6148467"/>
            <a:ext cx="7105285" cy="5232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network structure, define </a:t>
            </a:r>
            <a:r>
              <a:rPr lang="en-US" altLang="zh-TW" sz="28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set</a:t>
            </a:r>
            <a:endParaRPr lang="zh-TW" altLang="en-US" sz="28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弧形箭號 (下彎) 4"/>
          <p:cNvSpPr/>
          <p:nvPr/>
        </p:nvSpPr>
        <p:spPr>
          <a:xfrm rot="18733527">
            <a:off x="368672" y="3682291"/>
            <a:ext cx="1395203" cy="70105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37412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  <p:bldP spid="115" grpId="0"/>
      <p:bldP spid="116" grpId="0"/>
      <p:bldP spid="120" grpId="0"/>
      <p:bldP spid="134" grpId="0"/>
      <p:bldP spid="138" grpId="0" animBg="1"/>
      <p:bldP spid="138" grpId="1" animBg="1"/>
      <p:bldP spid="139" grpId="0" animBg="1"/>
      <p:bldP spid="139" grpId="1" animBg="1"/>
      <p:bldP spid="140" grpId="0"/>
      <p:bldP spid="141" grpId="0"/>
      <p:bldP spid="142" grpId="0"/>
      <p:bldP spid="143" grpId="0"/>
      <p:bldP spid="144" grpId="0"/>
      <p:bldP spid="145" grpId="0"/>
      <p:bldP spid="146" grpId="0"/>
      <p:bldP spid="147" grpId="0"/>
      <p:bldP spid="150" grpId="0" animBg="1"/>
      <p:bldP spid="150" grpId="1" animBg="1"/>
      <p:bldP spid="151" grpId="0" animBg="1"/>
      <p:bldP spid="151" grpId="1" animBg="1"/>
      <p:bldP spid="154" grpId="0" animBg="1"/>
      <p:bldP spid="154" grpId="1" animBg="1"/>
      <p:bldP spid="155" grpId="0" animBg="1"/>
      <p:bldP spid="155" grpId="1" animBg="1"/>
      <p:bldP spid="102" grpId="0"/>
      <p:bldP spid="124" grpId="0"/>
      <p:bldP spid="128" grpId="0"/>
      <p:bldP spid="149" grpId="0"/>
      <p:bldP spid="103" grpId="0"/>
      <p:bldP spid="4" grpId="0" animBg="1"/>
      <p:bldP spid="121" grpId="0"/>
      <p:bldP spid="152" grpId="0"/>
      <p:bldP spid="152" grpId="1"/>
      <p:bldP spid="153" grpId="0"/>
      <p:bldP spid="153" grpId="1"/>
      <p:bldP spid="3" grpId="0"/>
      <p:bldP spid="101" grpId="0"/>
      <p:bldP spid="111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4862858"/>
            <a:ext cx="1165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210438"/>
            <a:ext cx="206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563166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92902" y="2290872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4867837"/>
            <a:ext cx="92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311651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557541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532848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00856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7108" y="24382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2963897"/>
              </p:ext>
            </p:extLst>
          </p:nvPr>
        </p:nvGraphicFramePr>
        <p:xfrm>
          <a:off x="1479807" y="2342986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342986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431467"/>
              </p:ext>
            </p:extLst>
          </p:nvPr>
        </p:nvGraphicFramePr>
        <p:xfrm>
          <a:off x="1485103" y="292571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292571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809088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406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664367"/>
              </p:ext>
            </p:extLst>
          </p:nvPr>
        </p:nvGraphicFramePr>
        <p:xfrm>
          <a:off x="1467699" y="4310068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310068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537376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809088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809088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488590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2302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2991208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20654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3237982" y="2561312"/>
            <a:ext cx="753037" cy="2019816"/>
            <a:chOff x="3166542" y="2332706"/>
            <a:chExt cx="753037" cy="2019816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33270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130553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352522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332706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332706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332706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cxnSpLocks/>
              <a:stCxn id="19" idx="6"/>
              <a:endCxn id="27" idx="2"/>
            </p:cNvCxnSpPr>
            <p:nvPr/>
          </p:nvCxnSpPr>
          <p:spPr>
            <a:xfrm>
              <a:off x="3178175" y="3111276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332706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111276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561312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609686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609686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561312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180015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180015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561312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339882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554488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5579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19298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299120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257440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2208289" y="5788861"/>
            <a:ext cx="5239013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means many hidden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554173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204203"/>
            <a:ext cx="118158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604313"/>
            <a:ext cx="1415920" cy="1005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6708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68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026217" y="2617301"/>
            <a:ext cx="5940000" cy="143564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26468" y="4736078"/>
            <a:ext cx="2160000" cy="7110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252162" y="1195725"/>
            <a:ext cx="948050" cy="5109401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603224" y="3267468"/>
            <a:ext cx="1215431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53549" y="2089406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099194" y="1065629"/>
            <a:ext cx="1416156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893548" y="6214211"/>
            <a:ext cx="2464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3647336" y="6260151"/>
            <a:ext cx="1870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953756" y="6228240"/>
            <a:ext cx="2450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89648" y="4571387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053233" y="401634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27495" y="379050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14796" y="1853463"/>
            <a:ext cx="25038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http://cs231n.stanford.edu/slides/winter1516_lecture8.pdf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= Many hidden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0055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3" grpId="0"/>
      <p:bldP spid="14" grpId="0"/>
      <p:bldP spid="15" grpId="0"/>
      <p:bldP spid="16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729" y="97877"/>
            <a:ext cx="454038" cy="64800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24994" y="5398387"/>
            <a:ext cx="932400" cy="2253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62159" y="5773421"/>
            <a:ext cx="255600" cy="8414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2876875" y="5136892"/>
            <a:ext cx="149627" cy="8064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737659" y="5927519"/>
            <a:ext cx="1449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(2012)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017258" y="5927518"/>
            <a:ext cx="1870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265704" y="5898489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(2014)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588821" y="2234026"/>
            <a:ext cx="165214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152 layers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050100" y="4773788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3.57%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350518" y="5687692"/>
            <a:ext cx="2450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Residual Net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(2015)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224124" y="5529771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16.4%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828754" y="5289959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318821" y="5301372"/>
            <a:ext cx="127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6.7%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37541" y="3349580"/>
            <a:ext cx="1480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 flipV="1">
            <a:off x="2845981" y="4331833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083573" y="3168223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83573" y="4021021"/>
            <a:ext cx="1567543" cy="31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單箭頭接點 36"/>
          <p:cNvCxnSpPr/>
          <p:nvPr/>
        </p:nvCxnSpPr>
        <p:spPr>
          <a:xfrm flipV="1">
            <a:off x="2847356" y="3487537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/>
          <p:nvPr/>
        </p:nvCxnSpPr>
        <p:spPr>
          <a:xfrm flipV="1">
            <a:off x="2847356" y="2634739"/>
            <a:ext cx="0" cy="53348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2158866" y="323788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2405927" y="32374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橢圓 40"/>
          <p:cNvSpPr/>
          <p:nvPr/>
        </p:nvSpPr>
        <p:spPr>
          <a:xfrm>
            <a:off x="2661220" y="32374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2900875" y="3240423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3143525" y="3237429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3403229" y="323724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2158866" y="403640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2405927" y="4035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2661220" y="4035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2900875" y="4038944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3143525" y="4035950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3403229" y="4035761"/>
            <a:ext cx="180000" cy="18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1" name="直線接點 50"/>
          <p:cNvCxnSpPr/>
          <p:nvPr/>
        </p:nvCxnSpPr>
        <p:spPr>
          <a:xfrm>
            <a:off x="2846338" y="4613323"/>
            <a:ext cx="11367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 flipV="1">
            <a:off x="3983110" y="3000194"/>
            <a:ext cx="0" cy="156888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/>
          <p:cNvCxnSpPr/>
          <p:nvPr/>
        </p:nvCxnSpPr>
        <p:spPr>
          <a:xfrm flipH="1">
            <a:off x="2901352" y="3000194"/>
            <a:ext cx="1040141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994400" y="2955504"/>
            <a:ext cx="553367" cy="7887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32733" y="2564650"/>
            <a:ext cx="3674221" cy="243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4206954" y="2564650"/>
            <a:ext cx="1787446" cy="390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 flipH="1">
            <a:off x="4206954" y="3765078"/>
            <a:ext cx="1764304" cy="126694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= Many hidden layers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67248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  <p:bldP spid="22" grpId="0"/>
      <p:bldP spid="35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5" grpId="0" animBg="1"/>
      <p:bldP spid="5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B9D222-A8DD-4F4B-B03A-9E6005FB6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we need deep?</a:t>
            </a:r>
            <a:endParaRPr lang="zh-TW" altLang="en-US" dirty="0"/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975B59F1-64A0-4555-904B-88740756E729}"/>
              </a:ext>
            </a:extLst>
          </p:cNvPr>
          <p:cNvCxnSpPr>
            <a:cxnSpLocks/>
          </p:cNvCxnSpPr>
          <p:nvPr/>
        </p:nvCxnSpPr>
        <p:spPr>
          <a:xfrm flipV="1">
            <a:off x="1042805" y="3699659"/>
            <a:ext cx="1249339" cy="143651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BA7F4C8C-DFAF-4802-BA0C-33F1FBB784BB}"/>
              </a:ext>
            </a:extLst>
          </p:cNvPr>
          <p:cNvCxnSpPr>
            <a:cxnSpLocks/>
          </p:cNvCxnSpPr>
          <p:nvPr/>
        </p:nvCxnSpPr>
        <p:spPr>
          <a:xfrm flipH="1" flipV="1">
            <a:off x="2292144" y="3699659"/>
            <a:ext cx="358873" cy="115873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FAAA03BE-BC76-45FF-BCC7-E0A69F40BB9F}"/>
              </a:ext>
            </a:extLst>
          </p:cNvPr>
          <p:cNvCxnSpPr>
            <a:cxnSpLocks/>
          </p:cNvCxnSpPr>
          <p:nvPr/>
        </p:nvCxnSpPr>
        <p:spPr>
          <a:xfrm flipV="1">
            <a:off x="2694012" y="4157622"/>
            <a:ext cx="847471" cy="73176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B8315887-9457-40FE-9338-CEFC5BC54E93}"/>
              </a:ext>
            </a:extLst>
          </p:cNvPr>
          <p:cNvCxnSpPr>
            <a:cxnSpLocks/>
          </p:cNvCxnSpPr>
          <p:nvPr/>
        </p:nvCxnSpPr>
        <p:spPr>
          <a:xfrm flipH="1" flipV="1">
            <a:off x="3541483" y="4157622"/>
            <a:ext cx="574355" cy="978556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DA38BFB-C5FD-4300-9EF3-24E43ACE4531}"/>
              </a:ext>
            </a:extLst>
          </p:cNvPr>
          <p:cNvCxnSpPr>
            <a:cxnSpLocks/>
          </p:cNvCxnSpPr>
          <p:nvPr/>
        </p:nvCxnSpPr>
        <p:spPr>
          <a:xfrm flipV="1">
            <a:off x="5107732" y="3820006"/>
            <a:ext cx="365268" cy="1316172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6BBDE64-72E8-4AFC-9B0E-9203E1258B28}"/>
              </a:ext>
            </a:extLst>
          </p:cNvPr>
          <p:cNvCxnSpPr>
            <a:cxnSpLocks/>
          </p:cNvCxnSpPr>
          <p:nvPr/>
        </p:nvCxnSpPr>
        <p:spPr>
          <a:xfrm flipH="1" flipV="1">
            <a:off x="5473000" y="3866819"/>
            <a:ext cx="56687" cy="5510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C9C2FE10-26C0-4F15-9E04-718FBB6FDDBF}"/>
              </a:ext>
            </a:extLst>
          </p:cNvPr>
          <p:cNvCxnSpPr>
            <a:cxnSpLocks/>
          </p:cNvCxnSpPr>
          <p:nvPr/>
        </p:nvCxnSpPr>
        <p:spPr>
          <a:xfrm flipV="1">
            <a:off x="5550471" y="3866819"/>
            <a:ext cx="344484" cy="55109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7903F29C-4ECC-4380-81BC-2C905CE82618}"/>
              </a:ext>
            </a:extLst>
          </p:cNvPr>
          <p:cNvCxnSpPr>
            <a:cxnSpLocks/>
          </p:cNvCxnSpPr>
          <p:nvPr/>
        </p:nvCxnSpPr>
        <p:spPr>
          <a:xfrm flipH="1" flipV="1">
            <a:off x="5915739" y="3852389"/>
            <a:ext cx="199381" cy="128378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8EC052CA-E294-4A13-A2C1-63D482E30037}"/>
              </a:ext>
            </a:extLst>
          </p:cNvPr>
          <p:cNvCxnSpPr>
            <a:cxnSpLocks/>
          </p:cNvCxnSpPr>
          <p:nvPr/>
        </p:nvCxnSpPr>
        <p:spPr>
          <a:xfrm flipV="1">
            <a:off x="6133676" y="3667605"/>
            <a:ext cx="382482" cy="1468573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50A86449-F09A-4081-9B3E-BB4B2A77E36D}"/>
              </a:ext>
            </a:extLst>
          </p:cNvPr>
          <p:cNvCxnSpPr>
            <a:cxnSpLocks/>
          </p:cNvCxnSpPr>
          <p:nvPr/>
        </p:nvCxnSpPr>
        <p:spPr>
          <a:xfrm flipH="1" flipV="1">
            <a:off x="6483616" y="3667605"/>
            <a:ext cx="251436" cy="19921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D460ED1-AED9-4B81-8C60-968E1B5C3196}"/>
              </a:ext>
            </a:extLst>
          </p:cNvPr>
          <p:cNvCxnSpPr>
            <a:cxnSpLocks/>
          </p:cNvCxnSpPr>
          <p:nvPr/>
        </p:nvCxnSpPr>
        <p:spPr>
          <a:xfrm flipH="1" flipV="1">
            <a:off x="6735052" y="3866819"/>
            <a:ext cx="131046" cy="41220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89688F01-C18D-4A06-8EDE-2916DA8FD24D}"/>
              </a:ext>
            </a:extLst>
          </p:cNvPr>
          <p:cNvCxnSpPr>
            <a:cxnSpLocks/>
          </p:cNvCxnSpPr>
          <p:nvPr/>
        </p:nvCxnSpPr>
        <p:spPr>
          <a:xfrm flipV="1">
            <a:off x="6881196" y="3714418"/>
            <a:ext cx="66494" cy="56460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F6DD1897-2C1D-4813-AB95-F71AACDDA0C7}"/>
              </a:ext>
            </a:extLst>
          </p:cNvPr>
          <p:cNvCxnSpPr>
            <a:cxnSpLocks/>
          </p:cNvCxnSpPr>
          <p:nvPr/>
        </p:nvCxnSpPr>
        <p:spPr>
          <a:xfrm flipH="1" flipV="1">
            <a:off x="6947398" y="3774426"/>
            <a:ext cx="76744" cy="62746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55E6A344-352F-4C4C-89BC-CB05DAB97266}"/>
              </a:ext>
            </a:extLst>
          </p:cNvPr>
          <p:cNvCxnSpPr>
            <a:cxnSpLocks/>
          </p:cNvCxnSpPr>
          <p:nvPr/>
        </p:nvCxnSpPr>
        <p:spPr>
          <a:xfrm flipH="1" flipV="1">
            <a:off x="7051972" y="4395370"/>
            <a:ext cx="191310" cy="25153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E64158AC-E25C-466A-9D90-76377CDAC29E}"/>
              </a:ext>
            </a:extLst>
          </p:cNvPr>
          <p:cNvCxnSpPr>
            <a:cxnSpLocks/>
          </p:cNvCxnSpPr>
          <p:nvPr/>
        </p:nvCxnSpPr>
        <p:spPr>
          <a:xfrm flipH="1">
            <a:off x="7248681" y="4260434"/>
            <a:ext cx="134334" cy="39563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45D95008-C98B-418F-A849-D74AA6E57D0E}"/>
              </a:ext>
            </a:extLst>
          </p:cNvPr>
          <p:cNvCxnSpPr>
            <a:cxnSpLocks/>
          </p:cNvCxnSpPr>
          <p:nvPr/>
        </p:nvCxnSpPr>
        <p:spPr>
          <a:xfrm>
            <a:off x="7378783" y="4298355"/>
            <a:ext cx="72139" cy="445559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056C0E54-C2E0-484D-BCF3-C22BAADB7DEC}"/>
              </a:ext>
            </a:extLst>
          </p:cNvPr>
          <p:cNvCxnSpPr>
            <a:cxnSpLocks/>
          </p:cNvCxnSpPr>
          <p:nvPr/>
        </p:nvCxnSpPr>
        <p:spPr>
          <a:xfrm>
            <a:off x="7450922" y="4700127"/>
            <a:ext cx="306464" cy="29775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99191E30-E239-41CD-A2A3-9AD7F4748D1B}"/>
              </a:ext>
            </a:extLst>
          </p:cNvPr>
          <p:cNvCxnSpPr>
            <a:cxnSpLocks/>
          </p:cNvCxnSpPr>
          <p:nvPr/>
        </p:nvCxnSpPr>
        <p:spPr>
          <a:xfrm flipV="1">
            <a:off x="7725424" y="4298355"/>
            <a:ext cx="104101" cy="711657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3F423936-0561-4D9D-BB23-32D1438B9504}"/>
              </a:ext>
            </a:extLst>
          </p:cNvPr>
          <p:cNvCxnSpPr>
            <a:cxnSpLocks/>
          </p:cNvCxnSpPr>
          <p:nvPr/>
        </p:nvCxnSpPr>
        <p:spPr>
          <a:xfrm flipH="1" flipV="1">
            <a:off x="7858325" y="4333334"/>
            <a:ext cx="234959" cy="82116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22BC07A-D75B-4A52-BEF3-B19220EBB989}"/>
              </a:ext>
            </a:extLst>
          </p:cNvPr>
          <p:cNvSpPr txBox="1"/>
          <p:nvPr/>
        </p:nvSpPr>
        <p:spPr>
          <a:xfrm>
            <a:off x="1353409" y="5220089"/>
            <a:ext cx="268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pieces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5839562B-DFC8-41B5-BD46-744D59DFE116}"/>
              </a:ext>
            </a:extLst>
          </p:cNvPr>
          <p:cNvSpPr txBox="1"/>
          <p:nvPr/>
        </p:nvSpPr>
        <p:spPr>
          <a:xfrm>
            <a:off x="5076180" y="5243190"/>
            <a:ext cx="2681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pieces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081519FA-6093-4C6A-8B94-7C3CFEA335BA}"/>
              </a:ext>
            </a:extLst>
          </p:cNvPr>
          <p:cNvSpPr/>
          <p:nvPr/>
        </p:nvSpPr>
        <p:spPr>
          <a:xfrm>
            <a:off x="2463306" y="1703219"/>
            <a:ext cx="251436" cy="12424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5A427EFA-7E88-420C-B2F9-C3F4AF7908AD}"/>
              </a:ext>
            </a:extLst>
          </p:cNvPr>
          <p:cNvGrpSpPr/>
          <p:nvPr/>
        </p:nvGrpSpPr>
        <p:grpSpPr>
          <a:xfrm>
            <a:off x="5492798" y="2078022"/>
            <a:ext cx="1829148" cy="563596"/>
            <a:chOff x="5539050" y="2937372"/>
            <a:chExt cx="1829148" cy="56359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E51FF8F-53BC-4BDB-A60F-E11AB47ED867}"/>
                </a:ext>
              </a:extLst>
            </p:cNvPr>
            <p:cNvSpPr/>
            <p:nvPr/>
          </p:nvSpPr>
          <p:spPr>
            <a:xfrm>
              <a:off x="5539050" y="2937373"/>
              <a:ext cx="251436" cy="551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AE8C4A60-05AC-4C0D-9444-60C6F36952C7}"/>
                </a:ext>
              </a:extLst>
            </p:cNvPr>
            <p:cNvSpPr/>
            <p:nvPr/>
          </p:nvSpPr>
          <p:spPr>
            <a:xfrm>
              <a:off x="6328772" y="2937372"/>
              <a:ext cx="251436" cy="551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86ED191F-CB84-4175-A7A5-EB53A99645AD}"/>
                </a:ext>
              </a:extLst>
            </p:cNvPr>
            <p:cNvSpPr/>
            <p:nvPr/>
          </p:nvSpPr>
          <p:spPr>
            <a:xfrm>
              <a:off x="7116762" y="2949869"/>
              <a:ext cx="251436" cy="55109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8AB09FF4-A105-4284-B3EA-5F2871D4F9D3}"/>
              </a:ext>
            </a:extLst>
          </p:cNvPr>
          <p:cNvSpPr txBox="1"/>
          <p:nvPr/>
        </p:nvSpPr>
        <p:spPr>
          <a:xfrm>
            <a:off x="1179277" y="2614211"/>
            <a:ext cx="1338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Shallow &amp; wide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18D89D7B-B4D1-4A48-A448-4311FF4BA54C}"/>
              </a:ext>
            </a:extLst>
          </p:cNvPr>
          <p:cNvSpPr txBox="1"/>
          <p:nvPr/>
        </p:nvSpPr>
        <p:spPr>
          <a:xfrm>
            <a:off x="5242729" y="2861573"/>
            <a:ext cx="23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&amp; Narrow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0" name="直線單箭頭接點 59">
            <a:extLst>
              <a:ext uri="{FF2B5EF4-FFF2-40B4-BE49-F238E27FC236}">
                <a16:creationId xmlns:a16="http://schemas.microsoft.com/office/drawing/2014/main" id="{8C223E2C-5A02-4532-990D-AC107B67F87E}"/>
              </a:ext>
            </a:extLst>
          </p:cNvPr>
          <p:cNvCxnSpPr/>
          <p:nvPr/>
        </p:nvCxnSpPr>
        <p:spPr>
          <a:xfrm>
            <a:off x="1667474" y="2324442"/>
            <a:ext cx="73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410763ED-DED8-4E49-98B3-1A01AA9A4AE2}"/>
              </a:ext>
            </a:extLst>
          </p:cNvPr>
          <p:cNvCxnSpPr/>
          <p:nvPr/>
        </p:nvCxnSpPr>
        <p:spPr>
          <a:xfrm>
            <a:off x="2749478" y="2313889"/>
            <a:ext cx="73653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BEC459C-85B1-45C4-8935-037345A2541C}"/>
              </a:ext>
            </a:extLst>
          </p:cNvPr>
          <p:cNvCxnSpPr>
            <a:cxnSpLocks/>
          </p:cNvCxnSpPr>
          <p:nvPr/>
        </p:nvCxnSpPr>
        <p:spPr>
          <a:xfrm>
            <a:off x="5755022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>
            <a:extLst>
              <a:ext uri="{FF2B5EF4-FFF2-40B4-BE49-F238E27FC236}">
                <a16:creationId xmlns:a16="http://schemas.microsoft.com/office/drawing/2014/main" id="{0368C985-13DD-4F0F-9E48-62254CA2206D}"/>
              </a:ext>
            </a:extLst>
          </p:cNvPr>
          <p:cNvCxnSpPr>
            <a:cxnSpLocks/>
          </p:cNvCxnSpPr>
          <p:nvPr/>
        </p:nvCxnSpPr>
        <p:spPr>
          <a:xfrm>
            <a:off x="6543012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單箭頭接點 65">
            <a:extLst>
              <a:ext uri="{FF2B5EF4-FFF2-40B4-BE49-F238E27FC236}">
                <a16:creationId xmlns:a16="http://schemas.microsoft.com/office/drawing/2014/main" id="{89C85AB9-4F8A-490B-81A2-E3798F3F6E42}"/>
              </a:ext>
            </a:extLst>
          </p:cNvPr>
          <p:cNvCxnSpPr>
            <a:cxnSpLocks/>
          </p:cNvCxnSpPr>
          <p:nvPr/>
        </p:nvCxnSpPr>
        <p:spPr>
          <a:xfrm>
            <a:off x="4945502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>
            <a:extLst>
              <a:ext uri="{FF2B5EF4-FFF2-40B4-BE49-F238E27FC236}">
                <a16:creationId xmlns:a16="http://schemas.microsoft.com/office/drawing/2014/main" id="{2EE29E1C-1CF3-45E8-BEF9-4FD8E1DBE47F}"/>
              </a:ext>
            </a:extLst>
          </p:cNvPr>
          <p:cNvCxnSpPr>
            <a:cxnSpLocks/>
          </p:cNvCxnSpPr>
          <p:nvPr/>
        </p:nvCxnSpPr>
        <p:spPr>
          <a:xfrm>
            <a:off x="7340405" y="2366068"/>
            <a:ext cx="52749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26EFD49-E8CD-4E42-A54B-3A85AF23D348}"/>
                  </a:ext>
                </a:extLst>
              </p:cNvPr>
              <p:cNvSpPr txBox="1"/>
              <p:nvPr/>
            </p:nvSpPr>
            <p:spPr>
              <a:xfrm>
                <a:off x="3726664" y="2082726"/>
                <a:ext cx="10962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b="1" i="1" smtClean="0"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zh-TW" alt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826EFD49-E8CD-4E42-A54B-3A85AF23D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664" y="2082726"/>
                <a:ext cx="109626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0EBF3BBD-FD94-41EE-8F57-27FA80973972}"/>
              </a:ext>
            </a:extLst>
          </p:cNvPr>
          <p:cNvSpPr txBox="1"/>
          <p:nvPr/>
        </p:nvSpPr>
        <p:spPr>
          <a:xfrm>
            <a:off x="3402170" y="2517340"/>
            <a:ext cx="16152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number of parameters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9608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/>
      <p:bldP spid="51" grpId="0" animBg="1"/>
      <p:bldP spid="57" grpId="0"/>
      <p:bldP spid="58" grpId="0"/>
      <p:bldP spid="68" grpId="0"/>
      <p:bldP spid="6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23810" y="1407561"/>
          <a:ext cx="7743928" cy="448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23810" y="3114304"/>
            <a:ext cx="7724289" cy="1076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06712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Machine Learning ≈ Looking for a Function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Speech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Image Recognition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Playing Go</a:t>
            </a:r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Dialogue System</a:t>
            </a:r>
            <a:endParaRPr lang="zh-TW" altLang="en-US" dirty="0"/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224459"/>
              </p:ext>
            </p:extLst>
          </p:nvPr>
        </p:nvGraphicFramePr>
        <p:xfrm>
          <a:off x="1667852" y="1527508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方程式" r:id="rId3" imgW="1790640" imgH="215640" progId="Equation.3">
                  <p:embed/>
                </p:oleObj>
              </mc:Choice>
              <mc:Fallback>
                <p:oleObj name="方程式" r:id="rId3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7852" y="1527508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6416371"/>
              </p:ext>
            </p:extLst>
          </p:nvPr>
        </p:nvGraphicFramePr>
        <p:xfrm>
          <a:off x="2420257" y="2599820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" name="方程式" r:id="rId5" imgW="1790640" imgH="215640" progId="Equation.3">
                  <p:embed/>
                </p:oleObj>
              </mc:Choice>
              <mc:Fallback>
                <p:oleObj name="方程式" r:id="rId5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0257" y="2599820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402836"/>
              </p:ext>
            </p:extLst>
          </p:nvPr>
        </p:nvGraphicFramePr>
        <p:xfrm>
          <a:off x="2468375" y="3807227"/>
          <a:ext cx="3822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方程式" r:id="rId6" imgW="1790640" imgH="215640" progId="Equation.3">
                  <p:embed/>
                </p:oleObj>
              </mc:Choice>
              <mc:Fallback>
                <p:oleObj name="方程式" r:id="rId6" imgW="1790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375" y="3807227"/>
                        <a:ext cx="3822700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419408"/>
              </p:ext>
            </p:extLst>
          </p:nvPr>
        </p:nvGraphicFramePr>
        <p:xfrm>
          <a:off x="3108739" y="4911701"/>
          <a:ext cx="35782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方程式" r:id="rId7" imgW="1676160" imgH="215640" progId="Equation.3">
                  <p:embed/>
                </p:oleObj>
              </mc:Choice>
              <mc:Fallback>
                <p:oleObj name="方程式" r:id="rId7" imgW="1676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8739" y="4911701"/>
                        <a:ext cx="3578225" cy="460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字方塊 7"/>
          <p:cNvSpPr txBox="1"/>
          <p:nvPr/>
        </p:nvSpPr>
        <p:spPr>
          <a:xfrm>
            <a:off x="6242957" y="2568397"/>
            <a:ext cx="94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490552" y="1496325"/>
            <a:ext cx="2298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“How are you”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91076" y="3749538"/>
            <a:ext cx="12399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“5-5”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056417" y="4930551"/>
            <a:ext cx="149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“Hello”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538" y="1471039"/>
            <a:ext cx="2921108" cy="51684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547851" y="4864900"/>
            <a:ext cx="26598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“Hi”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994" name="Picture 2" descr="http://y2.ifengimg.com/a/2016_11/2c7ef418c729099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5873" y="3632691"/>
            <a:ext cx="1144109" cy="85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字方塊 15"/>
          <p:cNvSpPr txBox="1"/>
          <p:nvPr/>
        </p:nvSpPr>
        <p:spPr>
          <a:xfrm>
            <a:off x="3469658" y="5345905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 the user said)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6285884" y="5345904"/>
            <a:ext cx="2773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(system response)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99" y="2454863"/>
            <a:ext cx="1106043" cy="83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7075236" y="4011148"/>
            <a:ext cx="1786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(next move)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1142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0" grpId="0"/>
      <p:bldP spid="11" grpId="0"/>
      <p:bldP spid="15" grpId="0"/>
      <p:bldP spid="16" grpId="0"/>
      <p:bldP spid="19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Preparing training data: images and their labels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04130" y="4770330"/>
            <a:ext cx="5049822" cy="90542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learning target is defined on the training data.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35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6" name="圖片 5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098028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7" name="圖片 6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722921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" name="圖片 7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47813" y="217082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" name="圖片 8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72092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0" name="圖片 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3098028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1" name="圖片 1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723964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2" name="圖片 11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349899" y="35246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3" name="文字方塊 12"/>
          <p:cNvSpPr txBox="1"/>
          <p:nvPr/>
        </p:nvSpPr>
        <p:spPr>
          <a:xfrm>
            <a:off x="2190006" y="2330317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“5”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3815942" y="2318767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“0”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66400" y="2318767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“4”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83577" y="2316239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“1”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085663" y="3679660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“3”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5468486" y="3706102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“1”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818028" y="3684716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“2”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92092" y="3706102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“9”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4427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5980161" y="1353136"/>
            <a:ext cx="688973" cy="26405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Target</a:t>
            </a:r>
            <a:endParaRPr lang="zh-TW" altLang="en-US" dirty="0"/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27" y="1687117"/>
            <a:ext cx="2130022" cy="211645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57486" y="3790599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x 16 = 256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018035" y="135639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834932" y="13840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903320" y="210173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09138" y="153140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0355915"/>
              </p:ext>
            </p:extLst>
          </p:nvPr>
        </p:nvGraphicFramePr>
        <p:xfrm>
          <a:off x="2921837" y="143615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4" name="方程式" r:id="rId5" imgW="152280" imgH="215640" progId="Equation.3">
                  <p:embed/>
                </p:oleObj>
              </mc:Choice>
              <mc:Fallback>
                <p:oleObj name="方程式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837" y="143615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990922"/>
              </p:ext>
            </p:extLst>
          </p:nvPr>
        </p:nvGraphicFramePr>
        <p:xfrm>
          <a:off x="2927133" y="201888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5" name="方程式" r:id="rId7" imgW="164880" imgH="215640" progId="Equation.3">
                  <p:embed/>
                </p:oleObj>
              </mc:Choice>
              <mc:Fallback>
                <p:oleObj name="方程式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7133" y="201888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4115145" y="136739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117487" y="214596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4105854" y="337398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4103107" y="264238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912845" y="349948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53081"/>
              </p:ext>
            </p:extLst>
          </p:nvPr>
        </p:nvGraphicFramePr>
        <p:xfrm>
          <a:off x="2840922" y="340272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方程式" r:id="rId9" imgW="253800" imgH="228600" progId="Equation.3">
                  <p:embed/>
                </p:oleObj>
              </mc:Choice>
              <mc:Fallback>
                <p:oleObj name="方程式" r:id="rId9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922" y="340272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2788777" y="263054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5342352" y="1308814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5359975" y="209431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5372155" y="335060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/>
          <p:cNvCxnSpPr/>
          <p:nvPr/>
        </p:nvCxnSpPr>
        <p:spPr>
          <a:xfrm>
            <a:off x="4689303" y="165447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4689303" y="244622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4680012" y="366819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V="1">
            <a:off x="4691645" y="165447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>
            <a:off x="4689303" y="165447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/>
          <p:nvPr/>
        </p:nvCxnSpPr>
        <p:spPr>
          <a:xfrm>
            <a:off x="4689303" y="165447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/>
          <p:nvPr/>
        </p:nvCxnSpPr>
        <p:spPr>
          <a:xfrm>
            <a:off x="4691645" y="243304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/>
          <p:nvPr/>
        </p:nvCxnSpPr>
        <p:spPr>
          <a:xfrm flipV="1">
            <a:off x="4680012" y="165447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/>
          <p:nvPr/>
        </p:nvCxnSpPr>
        <p:spPr>
          <a:xfrm flipV="1">
            <a:off x="4680012" y="243304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/>
          <p:nvPr/>
        </p:nvCxnSpPr>
        <p:spPr>
          <a:xfrm flipV="1">
            <a:off x="3255745" y="1654477"/>
            <a:ext cx="859400" cy="2999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/>
          <p:nvPr/>
        </p:nvCxnSpPr>
        <p:spPr>
          <a:xfrm>
            <a:off x="3252038" y="170285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/>
          <p:nvPr/>
        </p:nvCxnSpPr>
        <p:spPr>
          <a:xfrm>
            <a:off x="3252038" y="170285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/>
          <p:nvPr/>
        </p:nvCxnSpPr>
        <p:spPr>
          <a:xfrm flipV="1">
            <a:off x="3279558" y="165447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/>
          <p:nvPr/>
        </p:nvCxnSpPr>
        <p:spPr>
          <a:xfrm>
            <a:off x="3246220" y="227318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/>
          <p:nvPr/>
        </p:nvCxnSpPr>
        <p:spPr>
          <a:xfrm>
            <a:off x="3246220" y="227318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/>
          <p:nvPr/>
        </p:nvCxnSpPr>
        <p:spPr>
          <a:xfrm flipV="1">
            <a:off x="3385434" y="1654477"/>
            <a:ext cx="729711" cy="19927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/>
          <p:nvPr/>
        </p:nvCxnSpPr>
        <p:spPr>
          <a:xfrm flipV="1">
            <a:off x="3385434" y="2433047"/>
            <a:ext cx="732053" cy="121414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/>
          <p:nvPr/>
        </p:nvCxnSpPr>
        <p:spPr>
          <a:xfrm>
            <a:off x="3385434" y="3647195"/>
            <a:ext cx="720420" cy="1386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手繪多邊形 11"/>
          <p:cNvSpPr/>
          <p:nvPr/>
        </p:nvSpPr>
        <p:spPr>
          <a:xfrm>
            <a:off x="435858" y="1445432"/>
            <a:ext cx="2456341" cy="363941"/>
          </a:xfrm>
          <a:custGeom>
            <a:avLst/>
            <a:gdLst>
              <a:gd name="connsiteX0" fmla="*/ 0 w 2305050"/>
              <a:gd name="connsiteY0" fmla="*/ 374550 h 374550"/>
              <a:gd name="connsiteX1" fmla="*/ 876300 w 2305050"/>
              <a:gd name="connsiteY1" fmla="*/ 6250 h 374550"/>
              <a:gd name="connsiteX2" fmla="*/ 2305050 w 2305050"/>
              <a:gd name="connsiteY2" fmla="*/ 177700 h 37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05050" h="374550">
                <a:moveTo>
                  <a:pt x="0" y="374550"/>
                </a:moveTo>
                <a:cubicBezTo>
                  <a:pt x="246062" y="206804"/>
                  <a:pt x="492125" y="39058"/>
                  <a:pt x="876300" y="6250"/>
                </a:cubicBezTo>
                <a:cubicBezTo>
                  <a:pt x="1260475" y="-26558"/>
                  <a:pt x="1782762" y="75571"/>
                  <a:pt x="2305050" y="17770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手繪多邊形 13"/>
          <p:cNvSpPr/>
          <p:nvPr/>
        </p:nvSpPr>
        <p:spPr>
          <a:xfrm>
            <a:off x="569209" y="1618373"/>
            <a:ext cx="2322478" cy="646109"/>
          </a:xfrm>
          <a:custGeom>
            <a:avLst/>
            <a:gdLst>
              <a:gd name="connsiteX0" fmla="*/ 0 w 2171700"/>
              <a:gd name="connsiteY0" fmla="*/ 188909 h 646109"/>
              <a:gd name="connsiteX1" fmla="*/ 1073150 w 2171700"/>
              <a:gd name="connsiteY1" fmla="*/ 23809 h 646109"/>
              <a:gd name="connsiteX2" fmla="*/ 2171700 w 2171700"/>
              <a:gd name="connsiteY2" fmla="*/ 646109 h 646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1700" h="646109">
                <a:moveTo>
                  <a:pt x="0" y="188909"/>
                </a:moveTo>
                <a:cubicBezTo>
                  <a:pt x="355600" y="68259"/>
                  <a:pt x="711200" y="-52391"/>
                  <a:pt x="1073150" y="23809"/>
                </a:cubicBezTo>
                <a:cubicBezTo>
                  <a:pt x="1435100" y="100009"/>
                  <a:pt x="1803400" y="373059"/>
                  <a:pt x="2171700" y="646109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手繪多邊形 21"/>
          <p:cNvSpPr/>
          <p:nvPr/>
        </p:nvSpPr>
        <p:spPr>
          <a:xfrm>
            <a:off x="2302758" y="3661481"/>
            <a:ext cx="554953" cy="268965"/>
          </a:xfrm>
          <a:custGeom>
            <a:avLst/>
            <a:gdLst>
              <a:gd name="connsiteX0" fmla="*/ 0 w 463550"/>
              <a:gd name="connsiteY0" fmla="*/ 0 h 243308"/>
              <a:gd name="connsiteX1" fmla="*/ 101600 w 463550"/>
              <a:gd name="connsiteY1" fmla="*/ 241300 h 243308"/>
              <a:gd name="connsiteX2" fmla="*/ 463550 w 463550"/>
              <a:gd name="connsiteY2" fmla="*/ 95250 h 24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50" h="243308">
                <a:moveTo>
                  <a:pt x="0" y="0"/>
                </a:moveTo>
                <a:cubicBezTo>
                  <a:pt x="12171" y="112712"/>
                  <a:pt x="24342" y="225425"/>
                  <a:pt x="101600" y="241300"/>
                </a:cubicBezTo>
                <a:cubicBezTo>
                  <a:pt x="178858" y="257175"/>
                  <a:pt x="321204" y="176212"/>
                  <a:pt x="463550" y="95250"/>
                </a:cubicBezTo>
              </a:path>
            </a:pathLst>
          </a:custGeom>
          <a:noFill/>
          <a:ln w="28575">
            <a:solidFill>
              <a:srgbClr val="0000FF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92412" y="4143191"/>
            <a:ext cx="16613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Ink → 1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ink → 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7175307" y="136865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3" name="直線單箭頭接點 122"/>
          <p:cNvCxnSpPr/>
          <p:nvPr/>
        </p:nvCxnSpPr>
        <p:spPr>
          <a:xfrm>
            <a:off x="6481587" y="240481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/>
          <p:nvPr/>
        </p:nvCxnSpPr>
        <p:spPr>
          <a:xfrm>
            <a:off x="6590903" y="365070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線單箭頭接點 124"/>
          <p:cNvCxnSpPr/>
          <p:nvPr/>
        </p:nvCxnSpPr>
        <p:spPr>
          <a:xfrm>
            <a:off x="6457703" y="162601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字方塊 129"/>
          <p:cNvSpPr txBox="1"/>
          <p:nvPr/>
        </p:nvSpPr>
        <p:spPr>
          <a:xfrm rot="5400000">
            <a:off x="7117497" y="271576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" name="文字方塊 130"/>
          <p:cNvSpPr txBox="1"/>
          <p:nvPr/>
        </p:nvSpPr>
        <p:spPr>
          <a:xfrm>
            <a:off x="7186590" y="1350832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7207688" y="2159141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7175307" y="341528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0" name="文字方塊 139"/>
          <p:cNvSpPr txBox="1"/>
          <p:nvPr/>
        </p:nvSpPr>
        <p:spPr>
          <a:xfrm>
            <a:off x="5240983" y="4797984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maximum value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文字方塊 140"/>
          <p:cNvSpPr txBox="1"/>
          <p:nvPr/>
        </p:nvSpPr>
        <p:spPr>
          <a:xfrm>
            <a:off x="2647172" y="4186692"/>
            <a:ext cx="29388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learning target is ……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圖片 1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1189" y="4735323"/>
            <a:ext cx="574872" cy="58114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3" name="文字方塊 142"/>
          <p:cNvSpPr txBox="1"/>
          <p:nvPr/>
        </p:nvSpPr>
        <p:spPr>
          <a:xfrm>
            <a:off x="3027133" y="4759707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向右箭號 143"/>
          <p:cNvSpPr/>
          <p:nvPr/>
        </p:nvSpPr>
        <p:spPr>
          <a:xfrm>
            <a:off x="4730021" y="4880118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文字方塊 144"/>
          <p:cNvSpPr txBox="1"/>
          <p:nvPr/>
        </p:nvSpPr>
        <p:spPr>
          <a:xfrm>
            <a:off x="5236479" y="5542668"/>
            <a:ext cx="2900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the maximum value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文字方塊 145"/>
          <p:cNvSpPr txBox="1"/>
          <p:nvPr/>
        </p:nvSpPr>
        <p:spPr>
          <a:xfrm>
            <a:off x="3027133" y="5492183"/>
            <a:ext cx="7954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向右箭號 146"/>
          <p:cNvSpPr/>
          <p:nvPr/>
        </p:nvSpPr>
        <p:spPr>
          <a:xfrm>
            <a:off x="4730021" y="5612594"/>
            <a:ext cx="491685" cy="341254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8" name="圖片 14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7718" y="5468411"/>
            <a:ext cx="605932" cy="601556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49" name="文字方塊 148"/>
          <p:cNvSpPr txBox="1"/>
          <p:nvPr/>
        </p:nvSpPr>
        <p:spPr>
          <a:xfrm>
            <a:off x="7868299" y="1422189"/>
            <a:ext cx="861633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文字方塊 149"/>
          <p:cNvSpPr txBox="1"/>
          <p:nvPr/>
        </p:nvSpPr>
        <p:spPr>
          <a:xfrm>
            <a:off x="7882919" y="2241912"/>
            <a:ext cx="847013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2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文字方塊 150"/>
          <p:cNvSpPr txBox="1"/>
          <p:nvPr/>
        </p:nvSpPr>
        <p:spPr>
          <a:xfrm>
            <a:off x="7895166" y="3468782"/>
            <a:ext cx="834766" cy="40011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6030685" y="135782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橢圓 70"/>
          <p:cNvSpPr/>
          <p:nvPr/>
        </p:nvSpPr>
        <p:spPr>
          <a:xfrm>
            <a:off x="6033027" y="211773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橢圓 92"/>
          <p:cNvSpPr/>
          <p:nvPr/>
        </p:nvSpPr>
        <p:spPr>
          <a:xfrm>
            <a:off x="6040055" y="336441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 rot="5400000">
            <a:off x="5002519" y="2269087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7938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/>
      <p:bldP spid="141" grpId="0"/>
      <p:bldP spid="143" grpId="0"/>
      <p:bldP spid="144" grpId="0" animBg="1"/>
      <p:bldP spid="145" grpId="0"/>
      <p:bldP spid="146" grpId="0"/>
      <p:bldP spid="14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文字方塊 63"/>
          <p:cNvSpPr txBox="1"/>
          <p:nvPr/>
        </p:nvSpPr>
        <p:spPr>
          <a:xfrm>
            <a:off x="5908610" y="4862858"/>
            <a:ext cx="11658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2955356" y="5210438"/>
            <a:ext cx="2066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Hidden Layers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右大括弧 65"/>
          <p:cNvSpPr/>
          <p:nvPr/>
        </p:nvSpPr>
        <p:spPr>
          <a:xfrm rot="5400000">
            <a:off x="3916276" y="3563166"/>
            <a:ext cx="181728" cy="2939290"/>
          </a:xfrm>
          <a:prstGeom prst="rightBrace">
            <a:avLst>
              <a:gd name="adj1" fmla="val 175868"/>
              <a:gd name="adj2" fmla="val 50000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92902" y="2290872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1192190" y="4867837"/>
            <a:ext cx="928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  <a:endParaRPr lang="zh-TW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Fully Connect Feedforward Network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65416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7209458" y="1809088"/>
            <a:ext cx="1134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6505176" y="3311651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6614492" y="4557541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481292" y="2532848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461290" y="300856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67108" y="2438236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1479807" y="2342986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0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9807" y="2342986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/>
          </p:nvPr>
        </p:nvGraphicFramePr>
        <p:xfrm>
          <a:off x="1485103" y="2925715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1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5103" y="2925715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群組 77"/>
          <p:cNvGrpSpPr/>
          <p:nvPr/>
        </p:nvGrpSpPr>
        <p:grpSpPr>
          <a:xfrm>
            <a:off x="2403577" y="1809088"/>
            <a:ext cx="1134648" cy="3130011"/>
            <a:chOff x="2332137" y="1770729"/>
            <a:chExt cx="1134648" cy="3130011"/>
          </a:xfrm>
        </p:grpSpPr>
        <p:sp>
          <p:nvSpPr>
            <p:cNvPr id="61" name="矩形 60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文字方塊 3"/>
            <p:cNvSpPr txBox="1"/>
            <p:nvPr/>
          </p:nvSpPr>
          <p:spPr>
            <a:xfrm>
              <a:off x="2332137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1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2589637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1470815" y="440632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3" name="Object 12"/>
          <p:cNvGraphicFramePr>
            <a:graphicFrameLocks noChangeAspect="1"/>
          </p:cNvGraphicFramePr>
          <p:nvPr>
            <p:extLst/>
          </p:nvPr>
        </p:nvGraphicFramePr>
        <p:xfrm>
          <a:off x="1467699" y="4310068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2" name="方程式" r:id="rId8" imgW="190440" imgH="228600" progId="Equation.3">
                  <p:embed/>
                </p:oleObj>
              </mc:Choice>
              <mc:Fallback>
                <p:oleObj name="方程式" r:id="rId8" imgW="190440" imgH="228600" progId="Equation.3">
                  <p:embed/>
                  <p:pic>
                    <p:nvPicPr>
                      <p:cNvPr id="2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7699" y="4310068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字方塊 23"/>
          <p:cNvSpPr txBox="1"/>
          <p:nvPr/>
        </p:nvSpPr>
        <p:spPr>
          <a:xfrm rot="5400000">
            <a:off x="1346747" y="3537376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9" name="群組 78"/>
          <p:cNvGrpSpPr/>
          <p:nvPr/>
        </p:nvGrpSpPr>
        <p:grpSpPr>
          <a:xfrm>
            <a:off x="3728475" y="1809088"/>
            <a:ext cx="1134648" cy="3113664"/>
            <a:chOff x="3657035" y="1770729"/>
            <a:chExt cx="1134648" cy="3113664"/>
          </a:xfrm>
        </p:grpSpPr>
        <p:sp>
          <p:nvSpPr>
            <p:cNvPr id="62" name="矩形 61"/>
            <p:cNvSpPr/>
            <p:nvPr/>
          </p:nvSpPr>
          <p:spPr>
            <a:xfrm>
              <a:off x="3830151" y="2208525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3657035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2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橢圓 24"/>
            <p:cNvSpPr/>
            <p:nvPr/>
          </p:nvSpPr>
          <p:spPr>
            <a:xfrm>
              <a:off x="3917237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橢圓 25"/>
            <p:cNvSpPr/>
            <p:nvPr/>
          </p:nvSpPr>
          <p:spPr>
            <a:xfrm>
              <a:off x="3919579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橢圓 26"/>
            <p:cNvSpPr/>
            <p:nvPr/>
          </p:nvSpPr>
          <p:spPr>
            <a:xfrm>
              <a:off x="3907946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文字方塊 27"/>
            <p:cNvSpPr txBox="1"/>
            <p:nvPr/>
          </p:nvSpPr>
          <p:spPr>
            <a:xfrm rot="5400000">
              <a:off x="3905199" y="351086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群組 79"/>
          <p:cNvGrpSpPr/>
          <p:nvPr/>
        </p:nvGrpSpPr>
        <p:grpSpPr>
          <a:xfrm>
            <a:off x="5939821" y="1809088"/>
            <a:ext cx="1134648" cy="3130011"/>
            <a:chOff x="5868381" y="1770729"/>
            <a:chExt cx="1134648" cy="3130011"/>
          </a:xfrm>
        </p:grpSpPr>
        <p:sp>
          <p:nvSpPr>
            <p:cNvPr id="63" name="矩形 62"/>
            <p:cNvSpPr/>
            <p:nvPr/>
          </p:nvSpPr>
          <p:spPr>
            <a:xfrm>
              <a:off x="6046929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5868381" y="1770729"/>
              <a:ext cx="11346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橢圓 28"/>
            <p:cNvSpPr/>
            <p:nvPr/>
          </p:nvSpPr>
          <p:spPr>
            <a:xfrm>
              <a:off x="6122773" y="2216766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橢圓 29"/>
            <p:cNvSpPr/>
            <p:nvPr/>
          </p:nvSpPr>
          <p:spPr>
            <a:xfrm>
              <a:off x="6125115" y="2976675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6132143" y="4223348"/>
              <a:ext cx="574158" cy="57415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 rot="5400000">
              <a:off x="6129396" y="3488590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文字方塊 32"/>
          <p:cNvSpPr txBox="1"/>
          <p:nvPr/>
        </p:nvSpPr>
        <p:spPr>
          <a:xfrm>
            <a:off x="4671563" y="22302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4678512" y="2991208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707528" y="420654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1" name="群組 80"/>
          <p:cNvGrpSpPr/>
          <p:nvPr/>
        </p:nvGrpSpPr>
        <p:grpSpPr>
          <a:xfrm>
            <a:off x="3237982" y="2561312"/>
            <a:ext cx="753037" cy="2203968"/>
            <a:chOff x="3166542" y="2332706"/>
            <a:chExt cx="753037" cy="2203968"/>
          </a:xfrm>
        </p:grpSpPr>
        <p:cxnSp>
          <p:nvCxnSpPr>
            <p:cNvPr id="36" name="直線單箭頭接點 35"/>
            <p:cNvCxnSpPr>
              <a:stCxn id="18" idx="6"/>
              <a:endCxn id="25" idx="2"/>
            </p:cNvCxnSpPr>
            <p:nvPr/>
          </p:nvCxnSpPr>
          <p:spPr>
            <a:xfrm>
              <a:off x="3175833" y="233270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單箭頭接點 36"/>
            <p:cNvCxnSpPr/>
            <p:nvPr/>
          </p:nvCxnSpPr>
          <p:spPr>
            <a:xfrm>
              <a:off x="3175833" y="331470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單箭頭接點 37"/>
            <p:cNvCxnSpPr/>
            <p:nvPr/>
          </p:nvCxnSpPr>
          <p:spPr>
            <a:xfrm>
              <a:off x="3166542" y="453667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19" idx="6"/>
              <a:endCxn id="25" idx="2"/>
            </p:cNvCxnSpPr>
            <p:nvPr/>
          </p:nvCxnSpPr>
          <p:spPr>
            <a:xfrm flipV="1">
              <a:off x="3178175" y="2332706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stCxn id="18" idx="6"/>
              <a:endCxn id="26" idx="2"/>
            </p:cNvCxnSpPr>
            <p:nvPr/>
          </p:nvCxnSpPr>
          <p:spPr>
            <a:xfrm>
              <a:off x="3175833" y="2332706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單箭頭接點 40"/>
            <p:cNvCxnSpPr>
              <a:stCxn id="18" idx="6"/>
              <a:endCxn id="27" idx="2"/>
            </p:cNvCxnSpPr>
            <p:nvPr/>
          </p:nvCxnSpPr>
          <p:spPr>
            <a:xfrm>
              <a:off x="3175833" y="2332706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/>
            <p:cNvCxnSpPr>
              <a:stCxn id="19" idx="6"/>
              <a:endCxn id="27" idx="2"/>
            </p:cNvCxnSpPr>
            <p:nvPr/>
          </p:nvCxnSpPr>
          <p:spPr>
            <a:xfrm>
              <a:off x="3178175" y="3111276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stCxn id="20" idx="6"/>
              <a:endCxn id="25" idx="2"/>
            </p:cNvCxnSpPr>
            <p:nvPr/>
          </p:nvCxnSpPr>
          <p:spPr>
            <a:xfrm flipV="1">
              <a:off x="3166542" y="2332706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/>
            <p:cNvCxnSpPr>
              <a:stCxn id="20" idx="6"/>
              <a:endCxn id="26" idx="2"/>
            </p:cNvCxnSpPr>
            <p:nvPr/>
          </p:nvCxnSpPr>
          <p:spPr>
            <a:xfrm flipV="1">
              <a:off x="3166542" y="3111276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5" name="直線單箭頭接點 44"/>
          <p:cNvCxnSpPr>
            <a:endCxn id="18" idx="2"/>
          </p:cNvCxnSpPr>
          <p:nvPr/>
        </p:nvCxnSpPr>
        <p:spPr>
          <a:xfrm flipV="1">
            <a:off x="1813715" y="2561312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5" idx="3"/>
            <a:endCxn id="19" idx="2"/>
          </p:cNvCxnSpPr>
          <p:nvPr/>
        </p:nvCxnSpPr>
        <p:spPr>
          <a:xfrm>
            <a:off x="1810008" y="2609686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5" idx="3"/>
            <a:endCxn id="20" idx="2"/>
          </p:cNvCxnSpPr>
          <p:nvPr/>
        </p:nvCxnSpPr>
        <p:spPr>
          <a:xfrm>
            <a:off x="1810008" y="2609686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7" idx="3"/>
            <a:endCxn id="18" idx="2"/>
          </p:cNvCxnSpPr>
          <p:nvPr/>
        </p:nvCxnSpPr>
        <p:spPr>
          <a:xfrm flipV="1">
            <a:off x="1837528" y="2561312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4" idx="3"/>
            <a:endCxn id="19" idx="2"/>
          </p:cNvCxnSpPr>
          <p:nvPr/>
        </p:nvCxnSpPr>
        <p:spPr>
          <a:xfrm>
            <a:off x="1804190" y="3180015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14" idx="3"/>
            <a:endCxn id="20" idx="2"/>
          </p:cNvCxnSpPr>
          <p:nvPr/>
        </p:nvCxnSpPr>
        <p:spPr>
          <a:xfrm>
            <a:off x="1804190" y="3180015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3" idx="3"/>
            <a:endCxn id="18" idx="2"/>
          </p:cNvCxnSpPr>
          <p:nvPr/>
        </p:nvCxnSpPr>
        <p:spPr>
          <a:xfrm flipV="1">
            <a:off x="1875687" y="2561312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3" idx="3"/>
            <a:endCxn id="19" idx="2"/>
          </p:cNvCxnSpPr>
          <p:nvPr/>
        </p:nvCxnSpPr>
        <p:spPr>
          <a:xfrm flipV="1">
            <a:off x="1849318" y="3339882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stCxn id="23" idx="3"/>
            <a:endCxn id="20" idx="2"/>
          </p:cNvCxnSpPr>
          <p:nvPr/>
        </p:nvCxnSpPr>
        <p:spPr>
          <a:xfrm>
            <a:off x="1849318" y="4554488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/>
          <p:cNvSpPr txBox="1"/>
          <p:nvPr/>
        </p:nvSpPr>
        <p:spPr>
          <a:xfrm rot="5400000">
            <a:off x="7473854" y="35579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542947" y="219298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>
            <a:off x="7531664" y="2991208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7531664" y="4257440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2" name="群組 81"/>
          <p:cNvGrpSpPr/>
          <p:nvPr/>
        </p:nvGrpSpPr>
        <p:grpSpPr>
          <a:xfrm>
            <a:off x="5428534" y="2554173"/>
            <a:ext cx="753037" cy="2013721"/>
            <a:chOff x="5357094" y="2515814"/>
            <a:chExt cx="753037" cy="2013721"/>
          </a:xfrm>
        </p:grpSpPr>
        <p:cxnSp>
          <p:nvCxnSpPr>
            <p:cNvPr id="67" name="直線單箭頭接點 66"/>
            <p:cNvCxnSpPr/>
            <p:nvPr/>
          </p:nvCxnSpPr>
          <p:spPr>
            <a:xfrm>
              <a:off x="5366385" y="2515814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單箭頭接點 69"/>
            <p:cNvCxnSpPr/>
            <p:nvPr/>
          </p:nvCxnSpPr>
          <p:spPr>
            <a:xfrm>
              <a:off x="5366385" y="3307566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單箭頭接點 70"/>
            <p:cNvCxnSpPr/>
            <p:nvPr/>
          </p:nvCxnSpPr>
          <p:spPr>
            <a:xfrm>
              <a:off x="5357094" y="4529535"/>
              <a:ext cx="74140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單箭頭接點 71"/>
            <p:cNvCxnSpPr/>
            <p:nvPr/>
          </p:nvCxnSpPr>
          <p:spPr>
            <a:xfrm flipV="1">
              <a:off x="5368727" y="2515814"/>
              <a:ext cx="739062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單箭頭接點 72"/>
            <p:cNvCxnSpPr/>
            <p:nvPr/>
          </p:nvCxnSpPr>
          <p:spPr>
            <a:xfrm>
              <a:off x="5366385" y="2515814"/>
              <a:ext cx="743746" cy="77857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單箭頭接點 73"/>
            <p:cNvCxnSpPr/>
            <p:nvPr/>
          </p:nvCxnSpPr>
          <p:spPr>
            <a:xfrm>
              <a:off x="5366385" y="2515814"/>
              <a:ext cx="732113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線單箭頭接點 74"/>
            <p:cNvCxnSpPr/>
            <p:nvPr/>
          </p:nvCxnSpPr>
          <p:spPr>
            <a:xfrm>
              <a:off x="5368727" y="3294384"/>
              <a:ext cx="729771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單箭頭接點 75"/>
            <p:cNvCxnSpPr/>
            <p:nvPr/>
          </p:nvCxnSpPr>
          <p:spPr>
            <a:xfrm flipV="1">
              <a:off x="5357094" y="2515814"/>
              <a:ext cx="750695" cy="200658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單箭頭接點 76"/>
            <p:cNvCxnSpPr/>
            <p:nvPr/>
          </p:nvCxnSpPr>
          <p:spPr>
            <a:xfrm flipV="1">
              <a:off x="5357094" y="3294384"/>
              <a:ext cx="753037" cy="122801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字方塊 2"/>
          <p:cNvSpPr txBox="1"/>
          <p:nvPr/>
        </p:nvSpPr>
        <p:spPr>
          <a:xfrm>
            <a:off x="5056191" y="1204203"/>
            <a:ext cx="118158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單箭頭接點 9"/>
          <p:cNvCxnSpPr>
            <a:endCxn id="3" idx="2"/>
          </p:cNvCxnSpPr>
          <p:nvPr/>
        </p:nvCxnSpPr>
        <p:spPr>
          <a:xfrm flipV="1">
            <a:off x="4231064" y="1604313"/>
            <a:ext cx="1415920" cy="1005373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568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 animBg="1"/>
      <p:bldP spid="59" grpId="0" animBg="1"/>
      <p:bldP spid="60" grpId="0"/>
      <p:bldP spid="7" grpId="0"/>
      <p:bldP spid="8" grpId="0"/>
      <p:bldP spid="14" grpId="0" animBg="1"/>
      <p:bldP spid="15" grpId="0" animBg="1"/>
      <p:bldP spid="22" grpId="0" animBg="1"/>
      <p:bldP spid="24" grpId="0"/>
      <p:bldP spid="33" grpId="0"/>
      <p:bldP spid="34" grpId="0"/>
      <p:bldP spid="35" grpId="0"/>
      <p:bldP spid="54" grpId="0"/>
      <p:bldP spid="55" grpId="0"/>
      <p:bldP spid="56" grpId="0"/>
      <p:bldP spid="57" grpId="0"/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/>
              <a:t>Softmax</a:t>
            </a:r>
            <a:r>
              <a:rPr lang="en-US" altLang="zh-TW" sz="2400" dirty="0"/>
              <a:t> layer as the output layer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87848" y="2155754"/>
            <a:ext cx="2850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Ordinary Layer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4" name="直線單箭頭接點 43"/>
          <p:cNvCxnSpPr/>
          <p:nvPr/>
        </p:nvCxnSpPr>
        <p:spPr>
          <a:xfrm flipV="1">
            <a:off x="1913277" y="3971684"/>
            <a:ext cx="1219201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3277" y="4857610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3277" y="3083705"/>
            <a:ext cx="121920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7" name="Object 12"/>
          <p:cNvGraphicFramePr>
            <a:graphicFrameLocks noChangeAspect="1"/>
          </p:cNvGraphicFramePr>
          <p:nvPr>
            <p:extLst/>
          </p:nvPr>
        </p:nvGraphicFramePr>
        <p:xfrm>
          <a:off x="3232150" y="2783727"/>
          <a:ext cx="1382713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6" name="方程式" r:id="rId4" imgW="647640" imgH="228600" progId="Equation.3">
                  <p:embed/>
                </p:oleObj>
              </mc:Choice>
              <mc:Fallback>
                <p:oleObj name="方程式" r:id="rId4" imgW="647640" imgH="228600" progId="Equation.3">
                  <p:embed/>
                  <p:pic>
                    <p:nvPicPr>
                      <p:cNvPr id="4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2150" y="2783727"/>
                        <a:ext cx="1382713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Object 12"/>
          <p:cNvGraphicFramePr>
            <a:graphicFrameLocks noChangeAspect="1"/>
          </p:cNvGraphicFramePr>
          <p:nvPr>
            <p:extLst/>
          </p:nvPr>
        </p:nvGraphicFramePr>
        <p:xfrm>
          <a:off x="3216275" y="3720352"/>
          <a:ext cx="1436688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7" name="方程式" r:id="rId6" imgW="672840" imgH="228600" progId="Equation.3">
                  <p:embed/>
                </p:oleObj>
              </mc:Choice>
              <mc:Fallback>
                <p:oleObj name="方程式" r:id="rId6" imgW="672840" imgH="228600" progId="Equation.3">
                  <p:embed/>
                  <p:pic>
                    <p:nvPicPr>
                      <p:cNvPr id="4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6275" y="3720352"/>
                        <a:ext cx="1436688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3230563" y="4587127"/>
          <a:ext cx="14097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8" name="方程式" r:id="rId8" imgW="660240" imgH="241200" progId="Equation.3">
                  <p:embed/>
                </p:oleObj>
              </mc:Choice>
              <mc:Fallback>
                <p:oleObj name="方程式" r:id="rId8" imgW="660240" imgH="241200" progId="Equation.3">
                  <p:embed/>
                  <p:pic>
                    <p:nvPicPr>
                      <p:cNvPr id="4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4587127"/>
                        <a:ext cx="1409700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0" name="直線單箭頭接點 49"/>
          <p:cNvCxnSpPr/>
          <p:nvPr/>
        </p:nvCxnSpPr>
        <p:spPr>
          <a:xfrm>
            <a:off x="688760" y="3978357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>
            <a:off x="688760" y="486428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/>
          <p:nvPr/>
        </p:nvCxnSpPr>
        <p:spPr>
          <a:xfrm>
            <a:off x="688760" y="309037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橢圓 52"/>
          <p:cNvSpPr/>
          <p:nvPr/>
        </p:nvSpPr>
        <p:spPr>
          <a:xfrm>
            <a:off x="1322853" y="2792835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1322853" y="3680814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1322853" y="4566740"/>
            <a:ext cx="595086" cy="59508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6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2831352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79" name="方程式" r:id="rId10" imgW="164880" imgH="228600" progId="Equation.3">
                  <p:embed/>
                </p:oleObj>
              </mc:Choice>
              <mc:Fallback>
                <p:oleObj name="方程式" r:id="rId10" imgW="164880" imgH="228600" progId="Equation.3">
                  <p:embed/>
                  <p:pic>
                    <p:nvPicPr>
                      <p:cNvPr id="5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2831352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3718765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0" name="方程式" r:id="rId12" imgW="164880" imgH="228600" progId="Equation.3">
                  <p:embed/>
                </p:oleObj>
              </mc:Choice>
              <mc:Fallback>
                <p:oleObj name="方程式" r:id="rId12" imgW="164880" imgH="228600" progId="Equation.3">
                  <p:embed/>
                  <p:pic>
                    <p:nvPicPr>
                      <p:cNvPr id="5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718765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4566490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1" name="方程式" r:id="rId14" imgW="164880" imgH="241200" progId="Equation.3">
                  <p:embed/>
                </p:oleObj>
              </mc:Choice>
              <mc:Fallback>
                <p:oleObj name="方程式" r:id="rId14" imgW="164880" imgH="241200" progId="Equation.3">
                  <p:embed/>
                  <p:pic>
                    <p:nvPicPr>
                      <p:cNvPr id="5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566490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12"/>
          <p:cNvGraphicFramePr>
            <a:graphicFrameLocks noChangeAspect="1"/>
          </p:cNvGraphicFramePr>
          <p:nvPr>
            <p:extLst/>
          </p:nvPr>
        </p:nvGraphicFramePr>
        <p:xfrm>
          <a:off x="1468438" y="2959940"/>
          <a:ext cx="323850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2" name="方程式" r:id="rId16" imgW="152280" imgH="139680" progId="Equation.3">
                  <p:embed/>
                </p:oleObj>
              </mc:Choice>
              <mc:Fallback>
                <p:oleObj name="方程式" r:id="rId16" imgW="152280" imgH="139680" progId="Equation.3">
                  <p:embed/>
                  <p:pic>
                    <p:nvPicPr>
                      <p:cNvPr id="5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8438" y="2959940"/>
                        <a:ext cx="323850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12"/>
          <p:cNvGraphicFramePr>
            <a:graphicFrameLocks noChangeAspect="1"/>
          </p:cNvGraphicFramePr>
          <p:nvPr>
            <p:extLst/>
          </p:nvPr>
        </p:nvGraphicFramePr>
        <p:xfrm>
          <a:off x="1457325" y="3850527"/>
          <a:ext cx="3254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3" name="方程式" r:id="rId18" imgW="152280" imgH="139680" progId="Equation.3">
                  <p:embed/>
                </p:oleObj>
              </mc:Choice>
              <mc:Fallback>
                <p:oleObj name="方程式" r:id="rId18" imgW="152280" imgH="139680" progId="Equation.3">
                  <p:embed/>
                  <p:pic>
                    <p:nvPicPr>
                      <p:cNvPr id="6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7325" y="3850527"/>
                        <a:ext cx="32543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Object 12"/>
          <p:cNvGraphicFramePr>
            <a:graphicFrameLocks noChangeAspect="1"/>
          </p:cNvGraphicFramePr>
          <p:nvPr>
            <p:extLst/>
          </p:nvPr>
        </p:nvGraphicFramePr>
        <p:xfrm>
          <a:off x="1489075" y="4723652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方程式" r:id="rId20" imgW="152280" imgH="139680" progId="Equation.3">
                  <p:embed/>
                </p:oleObj>
              </mc:Choice>
              <mc:Fallback>
                <p:oleObj name="方程式" r:id="rId20" imgW="152280" imgH="139680" progId="Equation.3">
                  <p:embed/>
                  <p:pic>
                    <p:nvPicPr>
                      <p:cNvPr id="6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9075" y="4723652"/>
                        <a:ext cx="32702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字方塊 22"/>
          <p:cNvSpPr txBox="1"/>
          <p:nvPr/>
        </p:nvSpPr>
        <p:spPr>
          <a:xfrm>
            <a:off x="5133419" y="3165676"/>
            <a:ext cx="3381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general, the output of network can be any value.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133419" y="4275900"/>
            <a:ext cx="3728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be easy to interpret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2336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996848" y="2532318"/>
            <a:ext cx="5556352" cy="35242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>
            <a:off x="688760" y="3904712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688760" y="4790638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>
            <a:off x="688760" y="3016733"/>
            <a:ext cx="6300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Output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 err="1"/>
              <a:t>Softmax</a:t>
            </a:r>
            <a:r>
              <a:rPr lang="en-US" altLang="zh-TW" sz="2400" dirty="0"/>
              <a:t> layer as the output layer</a:t>
            </a:r>
            <a:endParaRPr lang="zh-TW" altLang="en-US" sz="2400" dirty="0"/>
          </a:p>
        </p:txBody>
      </p:sp>
      <p:sp>
        <p:nvSpPr>
          <p:cNvPr id="7" name="橢圓 6"/>
          <p:cNvSpPr/>
          <p:nvPr/>
        </p:nvSpPr>
        <p:spPr>
          <a:xfrm>
            <a:off x="1322853" y="2719190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1322853" y="3607169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1322853" y="4493095"/>
            <a:ext cx="595086" cy="595086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>
            <p:extLst/>
          </p:nvPr>
        </p:nvGraphicFramePr>
        <p:xfrm>
          <a:off x="363538" y="2757707"/>
          <a:ext cx="352425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6" name="方程式" r:id="rId4" imgW="164880" imgH="228600" progId="Equation.3">
                  <p:embed/>
                </p:oleObj>
              </mc:Choice>
              <mc:Fallback>
                <p:oleObj name="方程式" r:id="rId4" imgW="164880" imgH="228600" progId="Equation.3">
                  <p:embed/>
                  <p:pic>
                    <p:nvPicPr>
                      <p:cNvPr id="1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8" y="2757707"/>
                        <a:ext cx="352425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2"/>
          <p:cNvGraphicFramePr>
            <a:graphicFrameLocks noChangeAspect="1"/>
          </p:cNvGraphicFramePr>
          <p:nvPr>
            <p:extLst/>
          </p:nvPr>
        </p:nvGraphicFramePr>
        <p:xfrm>
          <a:off x="328613" y="3645120"/>
          <a:ext cx="35242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7" name="方程式" r:id="rId6" imgW="164880" imgH="228600" progId="Equation.3">
                  <p:embed/>
                </p:oleObj>
              </mc:Choice>
              <mc:Fallback>
                <p:oleObj name="方程式" r:id="rId6" imgW="164880" imgH="228600" progId="Equation.3">
                  <p:embed/>
                  <p:pic>
                    <p:nvPicPr>
                      <p:cNvPr id="1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613" y="3645120"/>
                        <a:ext cx="352425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2"/>
          <p:cNvGraphicFramePr>
            <a:graphicFrameLocks noChangeAspect="1"/>
          </p:cNvGraphicFramePr>
          <p:nvPr>
            <p:extLst/>
          </p:nvPr>
        </p:nvGraphicFramePr>
        <p:xfrm>
          <a:off x="361950" y="4492845"/>
          <a:ext cx="3524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8" name="方程式" r:id="rId8" imgW="164880" imgH="241200" progId="Equation.3">
                  <p:embed/>
                </p:oleObj>
              </mc:Choice>
              <mc:Fallback>
                <p:oleObj name="方程式" r:id="rId8" imgW="164880" imgH="2412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950" y="4492845"/>
                        <a:ext cx="352425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2084351" y="1946051"/>
            <a:ext cx="3614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i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endParaRPr lang="zh-TW" altLang="en-US" sz="24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1" name="Object 12"/>
          <p:cNvGraphicFramePr>
            <a:graphicFrameLocks noChangeAspect="1"/>
          </p:cNvGraphicFramePr>
          <p:nvPr>
            <p:extLst/>
          </p:nvPr>
        </p:nvGraphicFramePr>
        <p:xfrm>
          <a:off x="1507910" y="2886331"/>
          <a:ext cx="24288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9" name="方程式" r:id="rId10" imgW="114120" imgH="139680" progId="Equation.3">
                  <p:embed/>
                </p:oleObj>
              </mc:Choice>
              <mc:Fallback>
                <p:oleObj name="方程式" r:id="rId10" imgW="114120" imgH="139680" progId="Equation.3">
                  <p:embed/>
                  <p:pic>
                    <p:nvPicPr>
                      <p:cNvPr id="4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7910" y="2886331"/>
                        <a:ext cx="242888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"/>
          <p:cNvGraphicFramePr>
            <a:graphicFrameLocks noChangeAspect="1"/>
          </p:cNvGraphicFramePr>
          <p:nvPr>
            <p:extLst/>
          </p:nvPr>
        </p:nvGraphicFramePr>
        <p:xfrm>
          <a:off x="1498385" y="3776918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0" name="方程式" r:id="rId12" imgW="114120" imgH="139680" progId="Equation.3">
                  <p:embed/>
                </p:oleObj>
              </mc:Choice>
              <mc:Fallback>
                <p:oleObj name="方程式" r:id="rId12" imgW="114120" imgH="139680" progId="Equation.3">
                  <p:embed/>
                  <p:pic>
                    <p:nvPicPr>
                      <p:cNvPr id="4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385" y="3776918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Object 12"/>
          <p:cNvGraphicFramePr>
            <a:graphicFrameLocks noChangeAspect="1"/>
          </p:cNvGraphicFramePr>
          <p:nvPr>
            <p:extLst/>
          </p:nvPr>
        </p:nvGraphicFramePr>
        <p:xfrm>
          <a:off x="1530135" y="4650043"/>
          <a:ext cx="24447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1" name="方程式" r:id="rId14" imgW="114120" imgH="139680" progId="Equation.3">
                  <p:embed/>
                </p:oleObj>
              </mc:Choice>
              <mc:Fallback>
                <p:oleObj name="方程式" r:id="rId14" imgW="114120" imgH="13968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0135" y="4650043"/>
                        <a:ext cx="244475" cy="298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4" name="直線單箭頭接點 43"/>
          <p:cNvCxnSpPr/>
          <p:nvPr/>
        </p:nvCxnSpPr>
        <p:spPr>
          <a:xfrm flipV="1">
            <a:off x="1917939" y="3904714"/>
            <a:ext cx="1182913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1917939" y="4790638"/>
            <a:ext cx="173536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/>
          <p:nvPr/>
        </p:nvCxnSpPr>
        <p:spPr>
          <a:xfrm>
            <a:off x="1917939" y="3016733"/>
            <a:ext cx="5043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12"/>
          <p:cNvGraphicFramePr>
            <a:graphicFrameLocks noChangeAspect="1"/>
          </p:cNvGraphicFramePr>
          <p:nvPr>
            <p:extLst/>
          </p:nvPr>
        </p:nvGraphicFramePr>
        <p:xfrm>
          <a:off x="2487613" y="2676745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2" name="方程式" r:id="rId16" imgW="203040" imgH="228600" progId="Equation.3">
                  <p:embed/>
                </p:oleObj>
              </mc:Choice>
              <mc:Fallback>
                <p:oleObj name="方程式" r:id="rId16" imgW="203040" imgH="22860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7613" y="2676745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12"/>
          <p:cNvGraphicFramePr>
            <a:graphicFrameLocks noChangeAspect="1"/>
          </p:cNvGraphicFramePr>
          <p:nvPr>
            <p:extLst/>
          </p:nvPr>
        </p:nvGraphicFramePr>
        <p:xfrm>
          <a:off x="3205163" y="3618132"/>
          <a:ext cx="433387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3" name="方程式" r:id="rId18" imgW="203040" imgH="228600" progId="Equation.3">
                  <p:embed/>
                </p:oleObj>
              </mc:Choice>
              <mc:Fallback>
                <p:oleObj name="方程式" r:id="rId18" imgW="203040" imgH="228600" progId="Equation.3">
                  <p:embed/>
                  <p:pic>
                    <p:nvPicPr>
                      <p:cNvPr id="2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5163" y="3618132"/>
                        <a:ext cx="433387" cy="487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12"/>
          <p:cNvGraphicFramePr>
            <a:graphicFrameLocks noChangeAspect="1"/>
          </p:cNvGraphicFramePr>
          <p:nvPr>
            <p:extLst/>
          </p:nvPr>
        </p:nvGraphicFramePr>
        <p:xfrm>
          <a:off x="3748088" y="4502370"/>
          <a:ext cx="433387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4" name="方程式" r:id="rId20" imgW="203040" imgH="228600" progId="Equation.3">
                  <p:embed/>
                </p:oleObj>
              </mc:Choice>
              <mc:Fallback>
                <p:oleObj name="方程式" r:id="rId20" imgW="203040" imgH="228600" progId="Equation.3">
                  <p:embed/>
                  <p:pic>
                    <p:nvPicPr>
                      <p:cNvPr id="2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8088" y="4502370"/>
                        <a:ext cx="433387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7" name="群組 26"/>
          <p:cNvGrpSpPr/>
          <p:nvPr/>
        </p:nvGrpSpPr>
        <p:grpSpPr>
          <a:xfrm>
            <a:off x="3055803" y="5323763"/>
            <a:ext cx="520319" cy="520319"/>
            <a:chOff x="3342651" y="3507082"/>
            <a:chExt cx="520319" cy="520319"/>
          </a:xfrm>
        </p:grpSpPr>
        <p:sp>
          <p:nvSpPr>
            <p:cNvPr id="28" name="矩形 27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9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5" name="方程式" r:id="rId22" imgW="139680" imgH="139680" progId="Equation.3">
                    <p:embed/>
                  </p:oleObj>
                </mc:Choice>
                <mc:Fallback>
                  <p:oleObj name="方程式" r:id="rId22" imgW="139680" imgH="139680" progId="Equation.3">
                    <p:embed/>
                    <p:pic>
                      <p:nvPicPr>
                        <p:cNvPr id="2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5" name="Object 12"/>
          <p:cNvGraphicFramePr>
            <a:graphicFrameLocks noChangeAspect="1"/>
          </p:cNvGraphicFramePr>
          <p:nvPr>
            <p:extLst/>
          </p:nvPr>
        </p:nvGraphicFramePr>
        <p:xfrm>
          <a:off x="6986588" y="2556095"/>
          <a:ext cx="2032000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6" name="方程式" r:id="rId24" imgW="952200" imgH="444240" progId="Equation.3">
                  <p:embed/>
                </p:oleObj>
              </mc:Choice>
              <mc:Fallback>
                <p:oleObj name="方程式" r:id="rId24" imgW="952200" imgH="444240" progId="Equation.3">
                  <p:embed/>
                  <p:pic>
                    <p:nvPicPr>
                      <p:cNvPr id="3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6588" y="2556095"/>
                        <a:ext cx="2032000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Object 12"/>
          <p:cNvGraphicFramePr>
            <a:graphicFrameLocks noChangeAspect="1"/>
          </p:cNvGraphicFramePr>
          <p:nvPr>
            <p:extLst/>
          </p:nvPr>
        </p:nvGraphicFramePr>
        <p:xfrm>
          <a:off x="3636963" y="5115145"/>
          <a:ext cx="868362" cy="949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方程式" r:id="rId26" imgW="406080" imgH="444240" progId="Equation.3">
                  <p:embed/>
                </p:oleObj>
              </mc:Choice>
              <mc:Fallback>
                <p:oleObj name="方程式" r:id="rId26" imgW="406080" imgH="444240" progId="Equation.3">
                  <p:embed/>
                  <p:pic>
                    <p:nvPicPr>
                      <p:cNvPr id="3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5115145"/>
                        <a:ext cx="868362" cy="9493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" name="群組 39"/>
          <p:cNvGrpSpPr/>
          <p:nvPr/>
        </p:nvGrpSpPr>
        <p:grpSpPr>
          <a:xfrm>
            <a:off x="4604781" y="2781126"/>
            <a:ext cx="520319" cy="520319"/>
            <a:chOff x="3342651" y="3507082"/>
            <a:chExt cx="520319" cy="520319"/>
          </a:xfrm>
        </p:grpSpPr>
        <p:sp>
          <p:nvSpPr>
            <p:cNvPr id="50" name="矩形 49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1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214" y="3562455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8" name="方程式" r:id="rId28" imgW="126720" imgH="126720" progId="Equation.3">
                    <p:embed/>
                  </p:oleObj>
                </mc:Choice>
                <mc:Fallback>
                  <p:oleObj name="方程式" r:id="rId28" imgW="126720" imgH="126720" progId="Equation.3">
                    <p:embed/>
                    <p:pic>
                      <p:nvPicPr>
                        <p:cNvPr id="51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214" y="3562455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2" name="群組 51"/>
          <p:cNvGrpSpPr/>
          <p:nvPr/>
        </p:nvGrpSpPr>
        <p:grpSpPr>
          <a:xfrm>
            <a:off x="5253394" y="3683906"/>
            <a:ext cx="520319" cy="520319"/>
            <a:chOff x="3342651" y="3507082"/>
            <a:chExt cx="520319" cy="520319"/>
          </a:xfrm>
        </p:grpSpPr>
        <p:sp>
          <p:nvSpPr>
            <p:cNvPr id="53" name="矩形 52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978" y="3563248"/>
            <a:ext cx="349250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9" name="方程式" r:id="rId30" imgW="126720" imgH="126720" progId="Equation.3">
                    <p:embed/>
                  </p:oleObj>
                </mc:Choice>
                <mc:Fallback>
                  <p:oleObj name="方程式" r:id="rId30" imgW="126720" imgH="126720" progId="Equation.3">
                    <p:embed/>
                    <p:pic>
                      <p:nvPicPr>
                        <p:cNvPr id="54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978" y="3563248"/>
                          <a:ext cx="349250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5" name="群組 54"/>
          <p:cNvGrpSpPr/>
          <p:nvPr/>
        </p:nvGrpSpPr>
        <p:grpSpPr>
          <a:xfrm>
            <a:off x="5909505" y="4586347"/>
            <a:ext cx="520319" cy="520319"/>
            <a:chOff x="3342651" y="3507082"/>
            <a:chExt cx="520319" cy="520319"/>
          </a:xfrm>
        </p:grpSpPr>
        <p:sp>
          <p:nvSpPr>
            <p:cNvPr id="56" name="矩形 55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57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52002" y="3562263"/>
            <a:ext cx="350837" cy="3524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0" name="方程式" r:id="rId32" imgW="126720" imgH="126720" progId="Equation.3">
                    <p:embed/>
                  </p:oleObj>
                </mc:Choice>
                <mc:Fallback>
                  <p:oleObj name="方程式" r:id="rId32" imgW="126720" imgH="126720" progId="Equation.3">
                    <p:embed/>
                    <p:pic>
                      <p:nvPicPr>
                        <p:cNvPr id="5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2002" y="3562263"/>
                          <a:ext cx="350837" cy="352425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8" name="直線單箭頭接點 57"/>
          <p:cNvCxnSpPr/>
          <p:nvPr/>
        </p:nvCxnSpPr>
        <p:spPr>
          <a:xfrm>
            <a:off x="2103903" y="3035783"/>
            <a:ext cx="0" cy="254814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2103903" y="5564873"/>
            <a:ext cx="911678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>
            <a:off x="2422310" y="3926143"/>
            <a:ext cx="0" cy="166610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>
            <a:off x="2705558" y="4790638"/>
            <a:ext cx="0" cy="777875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/>
          <p:nvPr/>
        </p:nvCxnSpPr>
        <p:spPr>
          <a:xfrm>
            <a:off x="2999138" y="3009726"/>
            <a:ext cx="160564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>
            <a:off x="3653302" y="3926143"/>
            <a:ext cx="160009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/>
          <p:nvPr/>
        </p:nvCxnSpPr>
        <p:spPr>
          <a:xfrm>
            <a:off x="5135520" y="3016506"/>
            <a:ext cx="175588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/>
          <p:nvPr/>
        </p:nvCxnSpPr>
        <p:spPr>
          <a:xfrm>
            <a:off x="5815740" y="3926143"/>
            <a:ext cx="107566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>
            <a:off x="6410690" y="4778809"/>
            <a:ext cx="48071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>
            <a:off x="4889762" y="3315876"/>
            <a:ext cx="0" cy="223948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5513553" y="4177977"/>
            <a:ext cx="0" cy="141427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6156090" y="5066207"/>
            <a:ext cx="0" cy="52604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>
            <a:off x="4464197" y="5564873"/>
            <a:ext cx="1710943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endCxn id="56" idx="1"/>
          </p:cNvCxnSpPr>
          <p:nvPr/>
        </p:nvCxnSpPr>
        <p:spPr>
          <a:xfrm>
            <a:off x="4158584" y="4827306"/>
            <a:ext cx="1750921" cy="192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683976" y="2573784"/>
            <a:ext cx="4937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683703" y="4363981"/>
            <a:ext cx="4611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667417" y="3490110"/>
            <a:ext cx="5283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3561227" y="3521359"/>
            <a:ext cx="6650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964737" y="2582004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4104192" y="4335287"/>
            <a:ext cx="10364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550146" y="2526870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0.88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6573941" y="3412737"/>
            <a:ext cx="7232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0.12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6638581" y="4249676"/>
            <a:ext cx="50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≈0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/>
              <p:cNvSpPr txBox="1"/>
              <p:nvPr/>
            </p:nvSpPr>
            <p:spPr>
              <a:xfrm>
                <a:off x="6805802" y="921647"/>
                <a:ext cx="2221716" cy="120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Probability</a:t>
                </a:r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1&gt;</m:t>
                    </m:r>
                    <m:sSub>
                      <m:sSub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802" y="921647"/>
                <a:ext cx="2221716" cy="1200650"/>
              </a:xfrm>
              <a:prstGeom prst="rect">
                <a:avLst/>
              </a:prstGeom>
              <a:blipFill>
                <a:blip r:embed="rId34"/>
                <a:stretch>
                  <a:fillRect l="-5753" t="-4061" b="-75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5" name="Object 12"/>
          <p:cNvGraphicFramePr>
            <a:graphicFrameLocks noChangeAspect="1"/>
          </p:cNvGraphicFramePr>
          <p:nvPr>
            <p:extLst/>
          </p:nvPr>
        </p:nvGraphicFramePr>
        <p:xfrm>
          <a:off x="6953250" y="3487957"/>
          <a:ext cx="2085975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1" name="方程式" r:id="rId35" imgW="977760" imgH="444240" progId="Equation.3">
                  <p:embed/>
                </p:oleObj>
              </mc:Choice>
              <mc:Fallback>
                <p:oleObj name="方程式" r:id="rId35" imgW="977760" imgH="444240" progId="Equation.3">
                  <p:embed/>
                  <p:pic>
                    <p:nvPicPr>
                      <p:cNvPr id="6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3250" y="3487957"/>
                        <a:ext cx="2085975" cy="947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12"/>
          <p:cNvGraphicFramePr>
            <a:graphicFrameLocks noChangeAspect="1"/>
          </p:cNvGraphicFramePr>
          <p:nvPr>
            <p:extLst/>
          </p:nvPr>
        </p:nvGraphicFramePr>
        <p:xfrm>
          <a:off x="6943725" y="4416645"/>
          <a:ext cx="2060575" cy="94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2" name="方程式" r:id="rId37" imgW="965160" imgH="444240" progId="Equation.3">
                  <p:embed/>
                </p:oleObj>
              </mc:Choice>
              <mc:Fallback>
                <p:oleObj name="方程式" r:id="rId37" imgW="965160" imgH="444240" progId="Equation.3">
                  <p:embed/>
                  <p:pic>
                    <p:nvPicPr>
                      <p:cNvPr id="6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43725" y="4416645"/>
                        <a:ext cx="2060575" cy="947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480575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5960212" y="285223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02940" y="2839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19837" y="2867617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>
            <a:off x="5266492" y="3888396"/>
            <a:ext cx="6344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375808" y="5134286"/>
            <a:ext cx="5251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>
            <a:off x="5242608" y="3109593"/>
            <a:ext cx="658356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1688225" y="3585310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694043" y="301498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9" name="Object 12"/>
          <p:cNvGraphicFramePr>
            <a:graphicFrameLocks noChangeAspect="1"/>
          </p:cNvGraphicFramePr>
          <p:nvPr>
            <p:extLst/>
          </p:nvPr>
        </p:nvGraphicFramePr>
        <p:xfrm>
          <a:off x="1706742" y="2919731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6742" y="2919731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Object 12"/>
          <p:cNvGraphicFramePr>
            <a:graphicFrameLocks noChangeAspect="1"/>
          </p:cNvGraphicFramePr>
          <p:nvPr>
            <p:extLst/>
          </p:nvPr>
        </p:nvGraphicFramePr>
        <p:xfrm>
          <a:off x="1712038" y="3502460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2038" y="3502460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橢圓 52"/>
          <p:cNvSpPr/>
          <p:nvPr/>
        </p:nvSpPr>
        <p:spPr>
          <a:xfrm>
            <a:off x="2900050" y="285097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2902392" y="3629548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2890759" y="485756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文字方塊 55"/>
          <p:cNvSpPr txBox="1"/>
          <p:nvPr/>
        </p:nvSpPr>
        <p:spPr>
          <a:xfrm rot="5400000">
            <a:off x="2888012" y="412596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697750" y="4983067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2" name="Object 12"/>
          <p:cNvGraphicFramePr>
            <a:graphicFrameLocks noChangeAspect="1"/>
          </p:cNvGraphicFramePr>
          <p:nvPr>
            <p:extLst/>
          </p:nvPr>
        </p:nvGraphicFramePr>
        <p:xfrm>
          <a:off x="1625827" y="4886300"/>
          <a:ext cx="5445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0" name="方程式" r:id="rId8" imgW="253800" imgH="228600" progId="Equation.3">
                  <p:embed/>
                </p:oleObj>
              </mc:Choice>
              <mc:Fallback>
                <p:oleObj name="方程式" r:id="rId8" imgW="253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5827" y="4886300"/>
                        <a:ext cx="54451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文字方塊 62"/>
          <p:cNvSpPr txBox="1"/>
          <p:nvPr/>
        </p:nvSpPr>
        <p:spPr>
          <a:xfrm rot="5400000">
            <a:off x="1573682" y="4114121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127257" y="2792394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字方塊 72"/>
          <p:cNvSpPr txBox="1"/>
          <p:nvPr/>
        </p:nvSpPr>
        <p:spPr>
          <a:xfrm>
            <a:off x="4144880" y="3577893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4157060" y="483418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線單箭頭接點 74"/>
          <p:cNvCxnSpPr>
            <a:stCxn id="53" idx="6"/>
          </p:cNvCxnSpPr>
          <p:nvPr/>
        </p:nvCxnSpPr>
        <p:spPr>
          <a:xfrm>
            <a:off x="3474208" y="3138057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/>
          <p:nvPr/>
        </p:nvCxnSpPr>
        <p:spPr>
          <a:xfrm>
            <a:off x="3474208" y="3929809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/>
          <p:nvPr/>
        </p:nvCxnSpPr>
        <p:spPr>
          <a:xfrm>
            <a:off x="3464917" y="5151778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54" idx="6"/>
          </p:cNvCxnSpPr>
          <p:nvPr/>
        </p:nvCxnSpPr>
        <p:spPr>
          <a:xfrm flipV="1">
            <a:off x="3476550" y="3138057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stCxn id="53" idx="6"/>
          </p:cNvCxnSpPr>
          <p:nvPr/>
        </p:nvCxnSpPr>
        <p:spPr>
          <a:xfrm>
            <a:off x="3474208" y="3138057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stCxn id="53" idx="6"/>
          </p:cNvCxnSpPr>
          <p:nvPr/>
        </p:nvCxnSpPr>
        <p:spPr>
          <a:xfrm>
            <a:off x="3474208" y="3138057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4" idx="6"/>
          </p:cNvCxnSpPr>
          <p:nvPr/>
        </p:nvCxnSpPr>
        <p:spPr>
          <a:xfrm>
            <a:off x="3476550" y="3916627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55" idx="6"/>
          </p:cNvCxnSpPr>
          <p:nvPr/>
        </p:nvCxnSpPr>
        <p:spPr>
          <a:xfrm flipV="1">
            <a:off x="3464917" y="3138057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stCxn id="55" idx="6"/>
          </p:cNvCxnSpPr>
          <p:nvPr/>
        </p:nvCxnSpPr>
        <p:spPr>
          <a:xfrm flipV="1">
            <a:off x="3464917" y="3916627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53" idx="2"/>
          </p:cNvCxnSpPr>
          <p:nvPr/>
        </p:nvCxnSpPr>
        <p:spPr>
          <a:xfrm flipV="1">
            <a:off x="2040650" y="3138057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47" idx="3"/>
            <a:endCxn id="54" idx="2"/>
          </p:cNvCxnSpPr>
          <p:nvPr/>
        </p:nvCxnSpPr>
        <p:spPr>
          <a:xfrm>
            <a:off x="2036943" y="3186431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47" idx="3"/>
            <a:endCxn id="55" idx="2"/>
          </p:cNvCxnSpPr>
          <p:nvPr/>
        </p:nvCxnSpPr>
        <p:spPr>
          <a:xfrm>
            <a:off x="2036943" y="3186431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單箭頭接點 86"/>
          <p:cNvCxnSpPr>
            <a:stCxn id="52" idx="3"/>
            <a:endCxn id="53" idx="2"/>
          </p:cNvCxnSpPr>
          <p:nvPr/>
        </p:nvCxnSpPr>
        <p:spPr>
          <a:xfrm flipV="1">
            <a:off x="2064463" y="3138057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stCxn id="46" idx="3"/>
            <a:endCxn id="54" idx="2"/>
          </p:cNvCxnSpPr>
          <p:nvPr/>
        </p:nvCxnSpPr>
        <p:spPr>
          <a:xfrm>
            <a:off x="2031125" y="3756760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stCxn id="46" idx="3"/>
            <a:endCxn id="55" idx="2"/>
          </p:cNvCxnSpPr>
          <p:nvPr/>
        </p:nvCxnSpPr>
        <p:spPr>
          <a:xfrm>
            <a:off x="2031125" y="3756760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stCxn id="62" idx="3"/>
            <a:endCxn id="53" idx="2"/>
          </p:cNvCxnSpPr>
          <p:nvPr/>
        </p:nvCxnSpPr>
        <p:spPr>
          <a:xfrm flipV="1">
            <a:off x="2102622" y="3138057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單箭頭接點 90"/>
          <p:cNvCxnSpPr>
            <a:stCxn id="62" idx="3"/>
            <a:endCxn id="54" idx="2"/>
          </p:cNvCxnSpPr>
          <p:nvPr/>
        </p:nvCxnSpPr>
        <p:spPr>
          <a:xfrm flipV="1">
            <a:off x="2076253" y="3916627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stCxn id="62" idx="3"/>
            <a:endCxn id="55" idx="2"/>
          </p:cNvCxnSpPr>
          <p:nvPr/>
        </p:nvCxnSpPr>
        <p:spPr>
          <a:xfrm>
            <a:off x="2076253" y="5131233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/>
          <p:cNvSpPr txBox="1"/>
          <p:nvPr/>
        </p:nvSpPr>
        <p:spPr>
          <a:xfrm rot="5400000">
            <a:off x="5902402" y="4199345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93"/>
          <p:cNvSpPr txBox="1"/>
          <p:nvPr/>
        </p:nvSpPr>
        <p:spPr>
          <a:xfrm>
            <a:off x="5971495" y="2834412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字方塊 94"/>
          <p:cNvSpPr txBox="1"/>
          <p:nvPr/>
        </p:nvSpPr>
        <p:spPr>
          <a:xfrm>
            <a:off x="5992593" y="3642721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字方塊 95"/>
          <p:cNvSpPr txBox="1"/>
          <p:nvPr/>
        </p:nvSpPr>
        <p:spPr>
          <a:xfrm>
            <a:off x="5960212" y="4898864"/>
            <a:ext cx="631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zh-TW" altLang="en-US" sz="24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222534" y="3914654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字方塊 70"/>
              <p:cNvSpPr txBox="1"/>
              <p:nvPr/>
            </p:nvSpPr>
            <p:spPr>
              <a:xfrm>
                <a:off x="6726121" y="4524011"/>
                <a:ext cx="1014273" cy="830997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:endParaRPr lang="en-US" altLang="zh-TW" sz="2400" b="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𝑙</m:t>
                      </m:r>
                    </m:oMath>
                  </m:oMathPara>
                </a14:m>
                <a:endPara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1" name="文字方塊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121" y="4524011"/>
                <a:ext cx="1014273" cy="83099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圖片 101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3875875" y="1892711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03" name="文字方塊 102"/>
          <p:cNvSpPr txBox="1"/>
          <p:nvPr/>
        </p:nvSpPr>
        <p:spPr>
          <a:xfrm>
            <a:off x="4678601" y="1981772"/>
            <a:ext cx="654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“1”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8" name="圖片 107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602038" y="3843706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7973738" y="2867617"/>
            <a:ext cx="830997" cy="2625052"/>
            <a:chOff x="7973738" y="2461791"/>
            <a:chExt cx="830997" cy="2625052"/>
          </a:xfrm>
        </p:grpSpPr>
        <p:sp>
          <p:nvSpPr>
            <p:cNvPr id="110" name="矩形 109"/>
            <p:cNvSpPr/>
            <p:nvPr/>
          </p:nvSpPr>
          <p:spPr>
            <a:xfrm>
              <a:off x="8062418" y="2461791"/>
              <a:ext cx="498951" cy="262505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1" name="文字方塊 110"/>
            <p:cNvSpPr txBox="1"/>
            <p:nvPr/>
          </p:nvSpPr>
          <p:spPr>
            <a:xfrm rot="5400000">
              <a:off x="8004608" y="3794151"/>
              <a:ext cx="7692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文字方塊 111"/>
            <p:cNvSpPr txBox="1"/>
            <p:nvPr/>
          </p:nvSpPr>
          <p:spPr>
            <a:xfrm>
              <a:off x="7996358" y="2508931"/>
              <a:ext cx="631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3" name="文字方塊 112"/>
            <p:cNvSpPr txBox="1"/>
            <p:nvPr/>
          </p:nvSpPr>
          <p:spPr>
            <a:xfrm>
              <a:off x="8005216" y="3269035"/>
              <a:ext cx="631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4" name="文字方塊 113"/>
            <p:cNvSpPr txBox="1"/>
            <p:nvPr/>
          </p:nvSpPr>
          <p:spPr>
            <a:xfrm>
              <a:off x="7996358" y="4489333"/>
              <a:ext cx="63106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5" name="左-右雙向箭號 114"/>
          <p:cNvSpPr/>
          <p:nvPr/>
        </p:nvSpPr>
        <p:spPr>
          <a:xfrm>
            <a:off x="6491544" y="4090322"/>
            <a:ext cx="1513672" cy="359399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接點 14"/>
          <p:cNvCxnSpPr/>
          <p:nvPr/>
        </p:nvCxnSpPr>
        <p:spPr>
          <a:xfrm flipH="1">
            <a:off x="972457" y="2220112"/>
            <a:ext cx="272868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接點 115"/>
          <p:cNvCxnSpPr/>
          <p:nvPr/>
        </p:nvCxnSpPr>
        <p:spPr>
          <a:xfrm flipH="1">
            <a:off x="5333454" y="2243382"/>
            <a:ext cx="298729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962038" y="2252711"/>
            <a:ext cx="0" cy="148073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線單箭頭接點 117"/>
          <p:cNvCxnSpPr/>
          <p:nvPr/>
        </p:nvCxnSpPr>
        <p:spPr>
          <a:xfrm>
            <a:off x="8320750" y="2252711"/>
            <a:ext cx="0" cy="58170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/>
          <p:cNvSpPr/>
          <p:nvPr/>
        </p:nvSpPr>
        <p:spPr>
          <a:xfrm>
            <a:off x="4801564" y="2850404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橢圓 98"/>
          <p:cNvSpPr/>
          <p:nvPr/>
        </p:nvSpPr>
        <p:spPr>
          <a:xfrm>
            <a:off x="4877408" y="284229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橢圓 103"/>
          <p:cNvSpPr/>
          <p:nvPr/>
        </p:nvSpPr>
        <p:spPr>
          <a:xfrm>
            <a:off x="4879750" y="3602207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橢圓 104"/>
          <p:cNvSpPr/>
          <p:nvPr/>
        </p:nvSpPr>
        <p:spPr>
          <a:xfrm>
            <a:off x="4886778" y="4848880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6" name="文字方塊 105"/>
          <p:cNvSpPr txBox="1"/>
          <p:nvPr/>
        </p:nvSpPr>
        <p:spPr>
          <a:xfrm rot="5400000">
            <a:off x="4884031" y="4114122"/>
            <a:ext cx="7692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文字方塊 116"/>
          <p:cNvSpPr txBox="1"/>
          <p:nvPr/>
        </p:nvSpPr>
        <p:spPr>
          <a:xfrm>
            <a:off x="914429" y="5628282"/>
            <a:ext cx="7147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can be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error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entropy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the network output and target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17449" y="5575658"/>
            <a:ext cx="761940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>
          <a:xfrm rot="5400000">
            <a:off x="3821735" y="3814498"/>
            <a:ext cx="2691859" cy="70053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6375692" y="3010316"/>
            <a:ext cx="1740544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close as possible</a:t>
            </a:r>
          </a:p>
        </p:txBody>
      </p:sp>
      <p:sp>
        <p:nvSpPr>
          <p:cNvPr id="70" name="文字方塊 69"/>
          <p:cNvSpPr txBox="1"/>
          <p:nvPr/>
        </p:nvSpPr>
        <p:spPr>
          <a:xfrm>
            <a:off x="2698449" y="897056"/>
            <a:ext cx="586292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good function should make the loss of all examples as small as possible.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字方塊 96"/>
          <p:cNvSpPr txBox="1"/>
          <p:nvPr/>
        </p:nvSpPr>
        <p:spPr>
          <a:xfrm>
            <a:off x="2281519" y="3661532"/>
            <a:ext cx="2646238" cy="83099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Given a set of parameters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1780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103" grpId="0"/>
      <p:bldP spid="115" grpId="0" animBg="1"/>
      <p:bldP spid="117" grpId="0"/>
      <p:bldP spid="3" grpId="0" animBg="1"/>
      <p:bldP spid="69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Total Loss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1800"/>
          </a:p>
        </p:txBody>
      </p:sp>
      <p:grpSp>
        <p:nvGrpSpPr>
          <p:cNvPr id="18" name="群組 17"/>
          <p:cNvGrpSpPr/>
          <p:nvPr/>
        </p:nvGrpSpPr>
        <p:grpSpPr>
          <a:xfrm>
            <a:off x="1739790" y="2298174"/>
            <a:ext cx="397866" cy="671513"/>
            <a:chOff x="522585" y="3417283"/>
            <a:chExt cx="397866" cy="671513"/>
          </a:xfrm>
        </p:grpSpPr>
        <p:sp>
          <p:nvSpPr>
            <p:cNvPr id="19" name="矩形 1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22585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1739790" y="3245279"/>
            <a:ext cx="397866" cy="671513"/>
            <a:chOff x="522586" y="3417283"/>
            <a:chExt cx="397866" cy="671513"/>
          </a:xfrm>
        </p:grpSpPr>
        <p:sp>
          <p:nvSpPr>
            <p:cNvPr id="22" name="矩形 2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22586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1725362" y="5606623"/>
            <a:ext cx="426720" cy="671513"/>
            <a:chOff x="508158" y="3417283"/>
            <a:chExt cx="426720" cy="671513"/>
          </a:xfrm>
        </p:grpSpPr>
        <p:sp>
          <p:nvSpPr>
            <p:cNvPr id="25" name="矩形 2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508158" y="3522206"/>
              <a:ext cx="4267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527693" y="230074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27693" y="3239455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527693" y="5594978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 rot="5400000">
            <a:off x="1585319" y="4961452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2658584" y="4949809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單箭頭接點 31"/>
          <p:cNvCxnSpPr/>
          <p:nvPr/>
        </p:nvCxnSpPr>
        <p:spPr>
          <a:xfrm flipV="1">
            <a:off x="2096310" y="2633929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2093349" y="3581034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 flipV="1">
            <a:off x="2093348" y="593655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3496559" y="2628722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3493598" y="3575827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 flipV="1">
            <a:off x="3493597" y="5931350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/>
          <p:cNvGrpSpPr/>
          <p:nvPr/>
        </p:nvGrpSpPr>
        <p:grpSpPr>
          <a:xfrm>
            <a:off x="3910302" y="2298174"/>
            <a:ext cx="397866" cy="671513"/>
            <a:chOff x="522585" y="3417283"/>
            <a:chExt cx="397866" cy="671513"/>
          </a:xfrm>
        </p:grpSpPr>
        <p:sp>
          <p:nvSpPr>
            <p:cNvPr id="39" name="矩形 38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522585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群組 40"/>
          <p:cNvGrpSpPr/>
          <p:nvPr/>
        </p:nvGrpSpPr>
        <p:grpSpPr>
          <a:xfrm>
            <a:off x="3910302" y="3245279"/>
            <a:ext cx="397866" cy="671513"/>
            <a:chOff x="522586" y="3417283"/>
            <a:chExt cx="397866" cy="671513"/>
          </a:xfrm>
        </p:grpSpPr>
        <p:sp>
          <p:nvSpPr>
            <p:cNvPr id="42" name="矩形 41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22586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群組 43"/>
          <p:cNvGrpSpPr/>
          <p:nvPr/>
        </p:nvGrpSpPr>
        <p:grpSpPr>
          <a:xfrm>
            <a:off x="3895874" y="5606623"/>
            <a:ext cx="426720" cy="671513"/>
            <a:chOff x="508158" y="3417283"/>
            <a:chExt cx="426720" cy="671513"/>
          </a:xfrm>
        </p:grpSpPr>
        <p:sp>
          <p:nvSpPr>
            <p:cNvPr id="45" name="矩形 4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08158" y="3522206"/>
              <a:ext cx="42672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7" name="矩形 46"/>
          <p:cNvSpPr/>
          <p:nvPr/>
        </p:nvSpPr>
        <p:spPr>
          <a:xfrm>
            <a:off x="4913118" y="2298174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913117" y="3245279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913117" y="560662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/>
              <p:cNvSpPr txBox="1"/>
              <p:nvPr/>
            </p:nvSpPr>
            <p:spPr>
              <a:xfrm>
                <a:off x="4902677" y="2471777"/>
                <a:ext cx="33502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文字方塊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2677" y="2471777"/>
                <a:ext cx="335027" cy="307777"/>
              </a:xfrm>
              <a:prstGeom prst="rect">
                <a:avLst/>
              </a:prstGeom>
              <a:blipFill>
                <a:blip r:embed="rId3"/>
                <a:stretch>
                  <a:fillRect l="-18182" t="-19608" r="-50909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/>
              <p:cNvSpPr txBox="1"/>
              <p:nvPr/>
            </p:nvSpPr>
            <p:spPr>
              <a:xfrm>
                <a:off x="4913117" y="3407287"/>
                <a:ext cx="3405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" name="文字方塊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17" y="3407287"/>
                <a:ext cx="340542" cy="307777"/>
              </a:xfrm>
              <a:prstGeom prst="rect">
                <a:avLst/>
              </a:prstGeom>
              <a:blipFill>
                <a:blip r:embed="rId4"/>
                <a:stretch>
                  <a:fillRect l="-17857" t="-22000" r="-4821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/>
              <p:cNvSpPr txBox="1"/>
              <p:nvPr/>
            </p:nvSpPr>
            <p:spPr>
              <a:xfrm>
                <a:off x="4888687" y="5803879"/>
                <a:ext cx="36061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2" name="文字方塊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8687" y="5803879"/>
                <a:ext cx="360612" cy="307777"/>
              </a:xfrm>
              <a:prstGeom prst="rect">
                <a:avLst/>
              </a:prstGeom>
              <a:blipFill>
                <a:blip r:embed="rId5"/>
                <a:stretch>
                  <a:fillRect l="-16949" t="-19608" r="-45763" b="-254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左-右雙向箭號 52"/>
          <p:cNvSpPr/>
          <p:nvPr/>
        </p:nvSpPr>
        <p:spPr>
          <a:xfrm>
            <a:off x="4254704" y="25901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左-右雙向箭號 53"/>
          <p:cNvSpPr/>
          <p:nvPr/>
        </p:nvSpPr>
        <p:spPr>
          <a:xfrm>
            <a:off x="4249342" y="3510848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左-右雙向箭號 54"/>
          <p:cNvSpPr/>
          <p:nvPr/>
        </p:nvSpPr>
        <p:spPr>
          <a:xfrm>
            <a:off x="4249276" y="5851855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/>
              <p:cNvSpPr txBox="1"/>
              <p:nvPr/>
            </p:nvSpPr>
            <p:spPr>
              <a:xfrm>
                <a:off x="4437895" y="2767534"/>
                <a:ext cx="2595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6" name="文字方塊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2767534"/>
                <a:ext cx="259558" cy="307777"/>
              </a:xfrm>
              <a:prstGeom prst="rect">
                <a:avLst/>
              </a:prstGeom>
              <a:blipFill>
                <a:blip r:embed="rId6"/>
                <a:stretch>
                  <a:fillRect l="-23256" r="-4651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/>
          <p:cNvSpPr txBox="1"/>
          <p:nvPr/>
        </p:nvSpPr>
        <p:spPr>
          <a:xfrm rot="5400000">
            <a:off x="3746853" y="4997973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 rot="5400000">
            <a:off x="4749949" y="4985065"/>
            <a:ext cx="828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4" name="群組 63"/>
          <p:cNvGrpSpPr/>
          <p:nvPr/>
        </p:nvGrpSpPr>
        <p:grpSpPr>
          <a:xfrm>
            <a:off x="1736638" y="4152253"/>
            <a:ext cx="397866" cy="671513"/>
            <a:chOff x="522586" y="3417283"/>
            <a:chExt cx="397866" cy="671513"/>
          </a:xfrm>
        </p:grpSpPr>
        <p:sp>
          <p:nvSpPr>
            <p:cNvPr id="65" name="矩形 64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522586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矩形 66"/>
          <p:cNvSpPr/>
          <p:nvPr/>
        </p:nvSpPr>
        <p:spPr>
          <a:xfrm>
            <a:off x="2524541" y="4146429"/>
            <a:ext cx="965905" cy="68315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/>
          <p:nvPr/>
        </p:nvCxnSpPr>
        <p:spPr>
          <a:xfrm flipV="1">
            <a:off x="2090197" y="4488008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 flipV="1">
            <a:off x="3490446" y="4482801"/>
            <a:ext cx="41709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群組 69"/>
          <p:cNvGrpSpPr/>
          <p:nvPr/>
        </p:nvGrpSpPr>
        <p:grpSpPr>
          <a:xfrm>
            <a:off x="3907151" y="4152253"/>
            <a:ext cx="397866" cy="671513"/>
            <a:chOff x="522587" y="3417283"/>
            <a:chExt cx="397866" cy="671513"/>
          </a:xfrm>
        </p:grpSpPr>
        <p:sp>
          <p:nvSpPr>
            <p:cNvPr id="71" name="矩形 70"/>
            <p:cNvSpPr/>
            <p:nvPr/>
          </p:nvSpPr>
          <p:spPr>
            <a:xfrm>
              <a:off x="557212" y="3417283"/>
              <a:ext cx="271463" cy="67151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522587" y="3522206"/>
              <a:ext cx="3978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4909965" y="4152253"/>
            <a:ext cx="271463" cy="6715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文字方塊 73"/>
              <p:cNvSpPr txBox="1"/>
              <p:nvPr/>
            </p:nvSpPr>
            <p:spPr>
              <a:xfrm>
                <a:off x="4909965" y="4314261"/>
                <a:ext cx="3405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4" name="文字方塊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9965" y="4314261"/>
                <a:ext cx="340542" cy="307777"/>
              </a:xfrm>
              <a:prstGeom prst="rect">
                <a:avLst/>
              </a:prstGeom>
              <a:blipFill>
                <a:blip r:embed="rId7"/>
                <a:stretch>
                  <a:fillRect l="-17857" t="-22000" r="-5000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左-右雙向箭號 74"/>
          <p:cNvSpPr/>
          <p:nvPr/>
        </p:nvSpPr>
        <p:spPr>
          <a:xfrm>
            <a:off x="4246190" y="4417822"/>
            <a:ext cx="602650" cy="181045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08787" y="1640875"/>
            <a:ext cx="3580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all training data 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0" name="圖片 89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15322" y="2314599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2" name="圖片 91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94572" y="3258994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3" name="圖片 9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4572" y="4139587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94" name="圖片 93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894572" y="5594978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6613965" y="958275"/>
                <a:ext cx="1353576" cy="1036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965" y="958275"/>
                <a:ext cx="1353576" cy="103650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5487022" y="5118869"/>
                <a:ext cx="3318188" cy="1200329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7022" y="5118869"/>
                <a:ext cx="3318188" cy="1200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文字方塊 76"/>
          <p:cNvSpPr txBox="1"/>
          <p:nvPr/>
        </p:nvSpPr>
        <p:spPr>
          <a:xfrm>
            <a:off x="5467155" y="398990"/>
            <a:ext cx="1805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Loss: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/>
              <p:cNvSpPr txBox="1"/>
              <p:nvPr/>
            </p:nvSpPr>
            <p:spPr>
              <a:xfrm>
                <a:off x="4437895" y="3685525"/>
                <a:ext cx="2655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文字方塊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3685525"/>
                <a:ext cx="265521" cy="307777"/>
              </a:xfrm>
              <a:prstGeom prst="rect">
                <a:avLst/>
              </a:prstGeom>
              <a:blipFill>
                <a:blip r:embed="rId14"/>
                <a:stretch>
                  <a:fillRect l="-22727" r="-6818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/>
              <p:cNvSpPr txBox="1"/>
              <p:nvPr/>
            </p:nvSpPr>
            <p:spPr>
              <a:xfrm>
                <a:off x="4429885" y="4561823"/>
                <a:ext cx="26552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8" name="文字方塊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9885" y="4561823"/>
                <a:ext cx="265521" cy="307777"/>
              </a:xfrm>
              <a:prstGeom prst="rect">
                <a:avLst/>
              </a:prstGeom>
              <a:blipFill>
                <a:blip r:embed="rId15"/>
                <a:stretch>
                  <a:fillRect l="-23256" r="-6977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/>
              <p:cNvSpPr txBox="1"/>
              <p:nvPr/>
            </p:nvSpPr>
            <p:spPr>
              <a:xfrm>
                <a:off x="4437895" y="6027539"/>
                <a:ext cx="2855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9" name="文字方塊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895" y="6027539"/>
                <a:ext cx="285591" cy="307777"/>
              </a:xfrm>
              <a:prstGeom prst="rect">
                <a:avLst/>
              </a:prstGeom>
              <a:blipFill>
                <a:blip r:embed="rId16"/>
                <a:stretch>
                  <a:fillRect l="-21277" r="-4255" b="-1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單箭頭接點 4"/>
          <p:cNvCxnSpPr/>
          <p:nvPr/>
        </p:nvCxnSpPr>
        <p:spPr>
          <a:xfrm flipV="1">
            <a:off x="7224490" y="2271994"/>
            <a:ext cx="0" cy="504650"/>
          </a:xfrm>
          <a:prstGeom prst="straightConnector1">
            <a:avLst/>
          </a:prstGeom>
          <a:ln w="762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491961" y="958274"/>
            <a:ext cx="1850601" cy="132660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文字方塊 79"/>
          <p:cNvSpPr txBox="1"/>
          <p:nvPr/>
        </p:nvSpPr>
        <p:spPr>
          <a:xfrm>
            <a:off x="5663222" y="2642324"/>
            <a:ext cx="3104065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small as possible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文字方塊 80"/>
          <p:cNvSpPr txBox="1"/>
          <p:nvPr/>
        </p:nvSpPr>
        <p:spPr>
          <a:xfrm>
            <a:off x="5487022" y="3479278"/>
            <a:ext cx="3315102" cy="120032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 </a:t>
            </a:r>
            <a:r>
              <a:rPr lang="en-US" altLang="zh-TW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in function set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minimizes total loss 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向下箭號 3"/>
          <p:cNvSpPr/>
          <p:nvPr/>
        </p:nvSpPr>
        <p:spPr>
          <a:xfrm>
            <a:off x="6861190" y="3213746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向下箭號 81"/>
          <p:cNvSpPr/>
          <p:nvPr/>
        </p:nvSpPr>
        <p:spPr>
          <a:xfrm>
            <a:off x="6861190" y="4904370"/>
            <a:ext cx="697424" cy="32443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圖片 82"/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893866" y="4136973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4" name="圖片 83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93267" y="5606622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85" name="圖片 84"/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890958" y="5600800"/>
            <a:ext cx="720000" cy="7200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16313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/>
      <p:bldP spid="31" grpId="0"/>
      <p:bldP spid="47" grpId="0" animBg="1"/>
      <p:bldP spid="48" grpId="0" animBg="1"/>
      <p:bldP spid="49" grpId="0" animBg="1"/>
      <p:bldP spid="50" grpId="0"/>
      <p:bldP spid="51" grpId="0"/>
      <p:bldP spid="52" grpId="0"/>
      <p:bldP spid="53" grpId="0" animBg="1"/>
      <p:bldP spid="54" grpId="0" animBg="1"/>
      <p:bldP spid="55" grpId="0" animBg="1"/>
      <p:bldP spid="56" grpId="0"/>
      <p:bldP spid="59" grpId="0"/>
      <p:bldP spid="60" grpId="0"/>
      <p:bldP spid="67" grpId="0" animBg="1"/>
      <p:bldP spid="73" grpId="0" animBg="1"/>
      <p:bldP spid="74" grpId="0"/>
      <p:bldP spid="75" grpId="0" animBg="1"/>
      <p:bldP spid="7" grpId="0"/>
      <p:bldP spid="95" grpId="0" animBg="1"/>
      <p:bldP spid="77" grpId="0"/>
      <p:bldP spid="76" grpId="0"/>
      <p:bldP spid="78" grpId="0"/>
      <p:bldP spid="79" grpId="0"/>
      <p:bldP spid="9" grpId="0" animBg="1"/>
      <p:bldP spid="80" grpId="0" animBg="1"/>
      <p:bldP spid="81" grpId="0" animBg="1"/>
      <p:bldP spid="4" grpId="0" animBg="1"/>
      <p:bldP spid="8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23810" y="1407561"/>
          <a:ext cx="7743928" cy="448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43449" y="4821049"/>
            <a:ext cx="7724289" cy="1076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4527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How to pick the best function</a:t>
            </a:r>
            <a:endParaRPr lang="zh-TW" altLang="en-US" dirty="0"/>
          </a:p>
        </p:txBody>
      </p:sp>
      <p:sp>
        <p:nvSpPr>
          <p:cNvPr id="32" name="内容占位符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8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8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8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482" y="3705754"/>
                <a:ext cx="4459518" cy="954107"/>
              </a:xfrm>
              <a:prstGeom prst="rect">
                <a:avLst/>
              </a:prstGeom>
              <a:blipFill>
                <a:blip r:embed="rId4"/>
                <a:stretch>
                  <a:fillRect l="-2873" t="-70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/>
          <p:cNvSpPr txBox="1"/>
          <p:nvPr/>
        </p:nvSpPr>
        <p:spPr>
          <a:xfrm>
            <a:off x="702180" y="2909524"/>
            <a:ext cx="4502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Enumerate all possible values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5646200" y="2656145"/>
            <a:ext cx="1134648" cy="3130011"/>
            <a:chOff x="2332137" y="1770729"/>
            <a:chExt cx="1134648" cy="3130011"/>
          </a:xfrm>
        </p:grpSpPr>
        <p:sp>
          <p:nvSpPr>
            <p:cNvPr id="9" name="矩形 8"/>
            <p:cNvSpPr/>
            <p:nvPr/>
          </p:nvSpPr>
          <p:spPr>
            <a:xfrm>
              <a:off x="2504565" y="2224872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2332137" y="1770729"/>
              <a:ext cx="11346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2601675" y="223587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2604017" y="3014444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2592384" y="4242456"/>
              <a:ext cx="574158" cy="57415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 rot="5400000">
              <a:off x="2589637" y="3449306"/>
              <a:ext cx="769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7710285" y="2627547"/>
            <a:ext cx="1368348" cy="3137533"/>
            <a:chOff x="4396222" y="1742131"/>
            <a:chExt cx="1368348" cy="3137533"/>
          </a:xfrm>
        </p:grpSpPr>
        <p:sp>
          <p:nvSpPr>
            <p:cNvPr id="16" name="矩形 15"/>
            <p:cNvSpPr/>
            <p:nvPr/>
          </p:nvSpPr>
          <p:spPr>
            <a:xfrm>
              <a:off x="4715522" y="2203796"/>
              <a:ext cx="746342" cy="26758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4396222" y="1742131"/>
              <a:ext cx="136834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Layer l+1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橢圓 17"/>
            <p:cNvSpPr/>
            <p:nvPr/>
          </p:nvSpPr>
          <p:spPr>
            <a:xfrm>
              <a:off x="4802608" y="223114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4804950" y="3009715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橢圓 19"/>
            <p:cNvSpPr/>
            <p:nvPr/>
          </p:nvSpPr>
          <p:spPr>
            <a:xfrm>
              <a:off x="4793317" y="4237727"/>
              <a:ext cx="574158" cy="57415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 rot="5400000">
              <a:off x="4790570" y="3444577"/>
              <a:ext cx="76925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……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3" name="直線單箭頭接點 22"/>
          <p:cNvCxnSpPr>
            <a:stCxn id="11" idx="6"/>
            <a:endCxn id="18" idx="2"/>
          </p:cNvCxnSpPr>
          <p:nvPr/>
        </p:nvCxnSpPr>
        <p:spPr>
          <a:xfrm flipV="1">
            <a:off x="6489896" y="3403640"/>
            <a:ext cx="1626775" cy="47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endCxn id="19" idx="2"/>
          </p:cNvCxnSpPr>
          <p:nvPr/>
        </p:nvCxnSpPr>
        <p:spPr>
          <a:xfrm flipV="1">
            <a:off x="6489896" y="4182210"/>
            <a:ext cx="1629117" cy="179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/>
          <p:nvPr/>
        </p:nvCxnSpPr>
        <p:spPr>
          <a:xfrm>
            <a:off x="6480605" y="5422090"/>
            <a:ext cx="16267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2" idx="6"/>
            <a:endCxn id="18" idx="2"/>
          </p:cNvCxnSpPr>
          <p:nvPr/>
        </p:nvCxnSpPr>
        <p:spPr>
          <a:xfrm flipV="1">
            <a:off x="6492238" y="3403640"/>
            <a:ext cx="1624433" cy="78329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11" idx="6"/>
            <a:endCxn id="19" idx="2"/>
          </p:cNvCxnSpPr>
          <p:nvPr/>
        </p:nvCxnSpPr>
        <p:spPr>
          <a:xfrm>
            <a:off x="6489896" y="3408369"/>
            <a:ext cx="1629117" cy="7738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1" idx="6"/>
            <a:endCxn id="20" idx="2"/>
          </p:cNvCxnSpPr>
          <p:nvPr/>
        </p:nvCxnSpPr>
        <p:spPr>
          <a:xfrm>
            <a:off x="6489896" y="3408369"/>
            <a:ext cx="1617484" cy="200185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>
            <a:stCxn id="12" idx="6"/>
            <a:endCxn id="20" idx="2"/>
          </p:cNvCxnSpPr>
          <p:nvPr/>
        </p:nvCxnSpPr>
        <p:spPr>
          <a:xfrm>
            <a:off x="6492238" y="4186939"/>
            <a:ext cx="1615142" cy="1223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>
            <a:stCxn id="13" idx="6"/>
            <a:endCxn id="18" idx="2"/>
          </p:cNvCxnSpPr>
          <p:nvPr/>
        </p:nvCxnSpPr>
        <p:spPr>
          <a:xfrm flipV="1">
            <a:off x="6480605" y="3403640"/>
            <a:ext cx="1636066" cy="201131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6"/>
            <a:endCxn id="19" idx="2"/>
          </p:cNvCxnSpPr>
          <p:nvPr/>
        </p:nvCxnSpPr>
        <p:spPr>
          <a:xfrm flipV="1">
            <a:off x="6480605" y="4182210"/>
            <a:ext cx="1638408" cy="123274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字方塊 46"/>
          <p:cNvSpPr txBox="1"/>
          <p:nvPr/>
        </p:nvSpPr>
        <p:spPr>
          <a:xfrm>
            <a:off x="832482" y="5588147"/>
            <a:ext cx="4831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speech recognition: 8 layers and 1000 neurons each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5442723" y="5757578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7662095" y="5799393"/>
            <a:ext cx="1541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6627500" y="3923462"/>
            <a:ext cx="1323692" cy="95410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群組 2"/>
          <p:cNvGrpSpPr/>
          <p:nvPr/>
        </p:nvGrpSpPr>
        <p:grpSpPr>
          <a:xfrm>
            <a:off x="946106" y="4591821"/>
            <a:ext cx="4168310" cy="712695"/>
            <a:chOff x="588857" y="5086698"/>
            <a:chExt cx="4168310" cy="712695"/>
          </a:xfrm>
        </p:grpSpPr>
        <p:sp>
          <p:nvSpPr>
            <p:cNvPr id="48" name="文字方塊 47"/>
            <p:cNvSpPr txBox="1"/>
            <p:nvPr/>
          </p:nvSpPr>
          <p:spPr>
            <a:xfrm>
              <a:off x="765869" y="5276173"/>
              <a:ext cx="37836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Millions of parameters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左大括弧 21"/>
            <p:cNvSpPr/>
            <p:nvPr/>
          </p:nvSpPr>
          <p:spPr>
            <a:xfrm rot="16200000">
              <a:off x="2612787" y="3062768"/>
              <a:ext cx="120449" cy="4168310"/>
            </a:xfrm>
            <a:prstGeom prst="leftBrace">
              <a:avLst>
                <a:gd name="adj1" fmla="val 51771"/>
                <a:gd name="adj2" fmla="val 50000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Picture 2" descr="http://www.mobanwang.com/icon/UploadFiles_8971/200909/2009090322400831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178" y="3660779"/>
            <a:ext cx="1862084" cy="186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79588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47" grpId="0"/>
      <p:bldP spid="49" grpId="0"/>
      <p:bldP spid="50" grpId="0"/>
      <p:bldP spid="5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文字方塊 63"/>
          <p:cNvSpPr txBox="1"/>
          <p:nvPr/>
        </p:nvSpPr>
        <p:spPr>
          <a:xfrm>
            <a:off x="3316140" y="3319741"/>
            <a:ext cx="4785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Random, RBM pre-train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4189763" y="3785831"/>
            <a:ext cx="2857500" cy="40011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Usually good enough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向右箭號 66"/>
          <p:cNvSpPr/>
          <p:nvPr/>
        </p:nvSpPr>
        <p:spPr>
          <a:xfrm rot="5400000" flipH="1">
            <a:off x="3736522" y="3818726"/>
            <a:ext cx="362012" cy="431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5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466517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6" name="方程式" r:id="rId6" imgW="152280" imgH="139680" progId="Equation.3">
                  <p:embed/>
                </p:oleObj>
              </mc:Choice>
              <mc:Fallback>
                <p:oleObj name="方程式" r:id="rId6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8664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 animBg="1"/>
      <p:bldP spid="67" grpId="0" animBg="1"/>
      <p:bldP spid="35" grpId="0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938" y="1958848"/>
            <a:ext cx="4657932" cy="169097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6" name="圓柱 5"/>
          <p:cNvSpPr/>
          <p:nvPr/>
        </p:nvSpPr>
        <p:spPr>
          <a:xfrm>
            <a:off x="1088600" y="1800977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1301053"/>
              </p:ext>
            </p:extLst>
          </p:nvPr>
        </p:nvGraphicFramePr>
        <p:xfrm>
          <a:off x="2820745" y="2430003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430003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7" name="方程式" r:id="rId7" imgW="990360" imgH="215640" progId="Equation.3">
                    <p:embed/>
                  </p:oleObj>
                </mc:Choice>
                <mc:Fallback>
                  <p:oleObj name="方程式" r:id="rId7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1893950"/>
            <a:ext cx="1205154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029821" y="4982070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91920" y="3427908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54054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2925176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5019455" y="2555755"/>
            <a:ext cx="1205154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Better!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76620" y="5600702"/>
            <a:ext cx="14707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6342" y="4525618"/>
            <a:ext cx="931280" cy="1051432"/>
          </a:xfrm>
          <a:prstGeom prst="rect">
            <a:avLst/>
          </a:prstGeom>
        </p:spPr>
      </p:pic>
      <p:pic>
        <p:nvPicPr>
          <p:cNvPr id="39" name="圖片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19904" y="4525618"/>
            <a:ext cx="899978" cy="1075096"/>
          </a:xfrm>
          <a:prstGeom prst="rect">
            <a:avLst/>
          </a:prstGeom>
        </p:spPr>
      </p:pic>
      <p:sp>
        <p:nvSpPr>
          <p:cNvPr id="40" name="文字方塊 39"/>
          <p:cNvSpPr txBox="1"/>
          <p:nvPr/>
        </p:nvSpPr>
        <p:spPr>
          <a:xfrm>
            <a:off x="6687680" y="5618068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7870094" y="5580824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圖片 4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62164" y="4537438"/>
            <a:ext cx="823790" cy="106326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2971073" y="4781181"/>
            <a:ext cx="21858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input: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897982" y="5577050"/>
            <a:ext cx="22518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output: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23907" y="4373635"/>
            <a:ext cx="5947138" cy="172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4313614" y="3862849"/>
            <a:ext cx="3221872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C4551E-C37C-41BB-8FD5-850BD0569C8C}"/>
              </a:ext>
            </a:extLst>
          </p:cNvPr>
          <p:cNvSpPr txBox="1"/>
          <p:nvPr/>
        </p:nvSpPr>
        <p:spPr bwMode="auto">
          <a:xfrm>
            <a:off x="8034470" y="2189460"/>
            <a:ext cx="914400" cy="313895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altLang="zh-CN" sz="1200" b="1" dirty="0">
                <a:solidFill>
                  <a:sysClr val="windowText" lastClr="000000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  <a:cs typeface="Arial" panose="020B0604020202020204" pitchFamily="34" charset="0"/>
              </a:rPr>
              <a:t>“monkey”</a:t>
            </a:r>
            <a:endParaRPr lang="zh-CN" altLang="en-US" sz="1200" b="1" dirty="0">
              <a:solidFill>
                <a:sysClr val="windowText" lastClr="000000"/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067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36" grpId="0" animBg="1"/>
      <p:bldP spid="37" grpId="0"/>
      <p:bldP spid="40" grpId="0"/>
      <p:bldP spid="41" grpId="0"/>
      <p:bldP spid="44" grpId="0"/>
      <p:bldP spid="45" grpId="0"/>
      <p:bldP spid="26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684243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0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blipFill>
                <a:blip r:embed="rId7"/>
                <a:stretch>
                  <a:fillRect l="-1245"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4499158" y="4169078"/>
            <a:ext cx="163304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Positive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504997" y="3552714"/>
            <a:ext cx="1633045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6248331" y="4206297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向右箭號 22"/>
          <p:cNvSpPr/>
          <p:nvPr/>
        </p:nvSpPr>
        <p:spPr>
          <a:xfrm>
            <a:off x="6258542" y="3557751"/>
            <a:ext cx="657843" cy="42444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042398" y="4156896"/>
            <a:ext cx="163304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Decrease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7042398" y="3538854"/>
            <a:ext cx="1633045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向右箭號 31"/>
          <p:cNvSpPr/>
          <p:nvPr/>
        </p:nvSpPr>
        <p:spPr>
          <a:xfrm>
            <a:off x="2163265" y="5975869"/>
            <a:ext cx="603767" cy="24828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1990542" y="3349548"/>
            <a:ext cx="1328230" cy="1221639"/>
          </a:xfrm>
          <a:prstGeom prst="straightConnector1">
            <a:avLst/>
          </a:prstGeom>
          <a:ln w="571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294" y="3561483"/>
            <a:ext cx="1163839" cy="11638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文字方塊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5">
                <a:extLst>
                  <a:ext uri="{FF2B5EF4-FFF2-40B4-BE49-F238E27FC236}">
                    <a16:creationId xmlns:a16="http://schemas.microsoft.com/office/drawing/2014/main" id="{4A414A81-C003-4E82-8951-0E4F2CDBD770}"/>
                  </a:ext>
                </a:extLst>
              </p:cNvPr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文字方塊 25">
                <a:extLst>
                  <a:ext uri="{FF2B5EF4-FFF2-40B4-BE49-F238E27FC236}">
                    <a16:creationId xmlns:a16="http://schemas.microsoft.com/office/drawing/2014/main" id="{4A414A81-C003-4E82-8951-0E4F2CDBD7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10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58586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 animBg="1"/>
      <p:bldP spid="21" grpId="0" animBg="1"/>
      <p:bldP spid="4" grpId="0" animBg="1"/>
      <p:bldP spid="23" grpId="0" animBg="1"/>
      <p:bldP spid="24" grpId="0" animBg="1"/>
      <p:bldP spid="31" grpId="0" animBg="1"/>
      <p:bldP spid="3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0895649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4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blipFill>
                <a:blip r:embed="rId7"/>
                <a:stretch>
                  <a:fillRect l="-1245"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2089294" y="6150122"/>
                <a:ext cx="12515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294" y="6150122"/>
                <a:ext cx="1251565" cy="400110"/>
              </a:xfrm>
              <a:prstGeom prst="rect">
                <a:avLst/>
              </a:prstGeom>
              <a:blipFill>
                <a:blip r:embed="rId8"/>
                <a:stretch>
                  <a:fillRect t="-115152" r="-30732" b="-178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33"/>
          <p:cNvSpPr txBox="1"/>
          <p:nvPr/>
        </p:nvSpPr>
        <p:spPr>
          <a:xfrm>
            <a:off x="4065080" y="5566010"/>
            <a:ext cx="2377921" cy="83099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called “</a:t>
            </a:r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blipFill>
                <a:blip r:embed="rId9"/>
                <a:stretch>
                  <a:fillRect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endParaRPr lang="zh-TW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線接點 3"/>
          <p:cNvCxnSpPr/>
          <p:nvPr/>
        </p:nvCxnSpPr>
        <p:spPr>
          <a:xfrm>
            <a:off x="2639961" y="6611787"/>
            <a:ext cx="895573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383653" y="6597039"/>
            <a:ext cx="20507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25">
                <a:extLst>
                  <a:ext uri="{FF2B5EF4-FFF2-40B4-BE49-F238E27FC236}">
                    <a16:creationId xmlns:a16="http://schemas.microsoft.com/office/drawing/2014/main" id="{CCED2F79-7ECA-49CF-BE4A-289E29406B2E}"/>
                  </a:ext>
                </a:extLst>
              </p:cNvPr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25">
                <a:extLst>
                  <a:ext uri="{FF2B5EF4-FFF2-40B4-BE49-F238E27FC236}">
                    <a16:creationId xmlns:a16="http://schemas.microsoft.com/office/drawing/2014/main" id="{CCED2F79-7ECA-49CF-BE4A-289E29406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11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3618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3" grpId="0"/>
      <p:bldP spid="34" grpId="0" animBg="1"/>
      <p:bldP spid="5" grpId="0" animBg="1"/>
      <p:bldP spid="37" grpId="0"/>
      <p:bldP spid="7" grpId="0" animBg="1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Total </a:t>
                </a:r>
              </a:p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Loss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9" y="3165979"/>
                <a:ext cx="1400487" cy="707886"/>
              </a:xfrm>
              <a:prstGeom prst="rect">
                <a:avLst/>
              </a:prstGeom>
              <a:blipFill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直線單箭頭接點 27"/>
          <p:cNvCxnSpPr/>
          <p:nvPr/>
        </p:nvCxnSpPr>
        <p:spPr>
          <a:xfrm>
            <a:off x="526852" y="6115278"/>
            <a:ext cx="828110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8165247"/>
              </p:ext>
            </p:extLst>
          </p:nvPr>
        </p:nvGraphicFramePr>
        <p:xfrm>
          <a:off x="8290382" y="6148136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0382" y="6148136"/>
                        <a:ext cx="327025" cy="2984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0" name="直線單箭頭接點 29"/>
          <p:cNvCxnSpPr/>
          <p:nvPr/>
        </p:nvCxnSpPr>
        <p:spPr>
          <a:xfrm flipV="1">
            <a:off x="1339907" y="2561642"/>
            <a:ext cx="0" cy="38771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2383653" y="2561642"/>
            <a:ext cx="45782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ctr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an initial value for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手繪多邊形 54"/>
          <p:cNvSpPr/>
          <p:nvPr/>
        </p:nvSpPr>
        <p:spPr>
          <a:xfrm>
            <a:off x="994530" y="24725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手繪多邊形 59"/>
          <p:cNvSpPr/>
          <p:nvPr/>
        </p:nvSpPr>
        <p:spPr>
          <a:xfrm flipH="1">
            <a:off x="7661489" y="24762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橢圓 69"/>
          <p:cNvSpPr/>
          <p:nvPr/>
        </p:nvSpPr>
        <p:spPr>
          <a:xfrm>
            <a:off x="1894642" y="5956337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1" name="直線接點 70"/>
          <p:cNvCxnSpPr/>
          <p:nvPr/>
        </p:nvCxnSpPr>
        <p:spPr>
          <a:xfrm>
            <a:off x="1971466" y="4571187"/>
            <a:ext cx="0" cy="147187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0059" y="3039841"/>
                <a:ext cx="4406380" cy="400110"/>
              </a:xfrm>
              <a:prstGeom prst="rect">
                <a:avLst/>
              </a:prstGeom>
              <a:blipFill>
                <a:blip r:embed="rId7"/>
                <a:stretch>
                  <a:fillRect l="-1245"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接點 18"/>
          <p:cNvCxnSpPr/>
          <p:nvPr/>
        </p:nvCxnSpPr>
        <p:spPr>
          <a:xfrm>
            <a:off x="1271969" y="3941036"/>
            <a:ext cx="1591247" cy="1508056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橢圓 24"/>
          <p:cNvSpPr/>
          <p:nvPr/>
        </p:nvSpPr>
        <p:spPr>
          <a:xfrm>
            <a:off x="3535534" y="6008114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左大括弧 4"/>
          <p:cNvSpPr/>
          <p:nvPr/>
        </p:nvSpPr>
        <p:spPr>
          <a:xfrm rot="5400000">
            <a:off x="2646903" y="5028801"/>
            <a:ext cx="312400" cy="1663274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接點 35"/>
          <p:cNvCxnSpPr/>
          <p:nvPr/>
        </p:nvCxnSpPr>
        <p:spPr>
          <a:xfrm>
            <a:off x="3634740" y="5108028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/>
              <p:cNvSpPr txBox="1"/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𝑤</m:t>
                      </m:r>
                      <m:f>
                        <m:fPr>
                          <m:type m:val="lin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←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zh-TW" alt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文字方塊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3517" y="3479371"/>
                <a:ext cx="3502325" cy="400110"/>
              </a:xfrm>
              <a:prstGeom prst="rect">
                <a:avLst/>
              </a:prstGeom>
              <a:blipFill>
                <a:blip r:embed="rId8"/>
                <a:stretch>
                  <a:fillRect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810058" y="3039841"/>
            <a:ext cx="4151829" cy="957135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832147" y="4037747"/>
            <a:ext cx="2053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Repeat</a:t>
            </a:r>
            <a:endParaRPr lang="zh-TW" altLang="en-US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接點 23"/>
          <p:cNvCxnSpPr/>
          <p:nvPr/>
        </p:nvCxnSpPr>
        <p:spPr>
          <a:xfrm>
            <a:off x="2940040" y="5104347"/>
            <a:ext cx="1298213" cy="202778"/>
          </a:xfrm>
          <a:prstGeom prst="line">
            <a:avLst/>
          </a:prstGeom>
          <a:ln w="57150">
            <a:solidFill>
              <a:srgbClr val="0000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/>
          <p:cNvSpPr/>
          <p:nvPr/>
        </p:nvSpPr>
        <p:spPr>
          <a:xfrm>
            <a:off x="4349821" y="5988795"/>
            <a:ext cx="191799" cy="19179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直線接點 31"/>
          <p:cNvCxnSpPr/>
          <p:nvPr/>
        </p:nvCxnSpPr>
        <p:spPr>
          <a:xfrm>
            <a:off x="4449136" y="5165437"/>
            <a:ext cx="0" cy="976667"/>
          </a:xfrm>
          <a:prstGeom prst="line">
            <a:avLst/>
          </a:prstGeom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4057842" y="4034066"/>
                <a:ext cx="52759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Until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approximately small</a:t>
                </a:r>
                <a:endParaRPr lang="zh-TW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842" y="4034066"/>
                <a:ext cx="5275932" cy="400110"/>
              </a:xfrm>
              <a:prstGeom prst="rect">
                <a:avLst/>
              </a:prstGeom>
              <a:blipFill>
                <a:blip r:embed="rId9"/>
                <a:stretch>
                  <a:fillRect t="-116923" b="-18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左大括弧 38"/>
          <p:cNvSpPr/>
          <p:nvPr/>
        </p:nvSpPr>
        <p:spPr>
          <a:xfrm rot="5400000">
            <a:off x="3882438" y="5463153"/>
            <a:ext cx="312400" cy="820996"/>
          </a:xfrm>
          <a:prstGeom prst="leftBrace">
            <a:avLst>
              <a:gd name="adj1" fmla="val 108049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6039448" y="4391381"/>
            <a:ext cx="312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(when update is little)</a:t>
            </a:r>
            <a:endParaRPr lang="zh-TW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 </a:t>
                </a:r>
                <a:r>
                  <a:rPr lang="en-US" altLang="zh-TW" sz="2400" b="1" i="1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1" i="1" u="sng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b="1" i="1" u="sng">
                            <a:latin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en-US" altLang="zh-TW" sz="2400" b="1" i="1" u="sng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minimize total loss L</a:t>
                </a:r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952" y="1933024"/>
                <a:ext cx="8353220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25">
                <a:extLst>
                  <a:ext uri="{FF2B5EF4-FFF2-40B4-BE49-F238E27FC236}">
                    <a16:creationId xmlns:a16="http://schemas.microsoft.com/office/drawing/2014/main" id="{F2C3CAF5-809F-467B-81B3-2FBE21834A95}"/>
                  </a:ext>
                </a:extLst>
              </p:cNvPr>
              <p:cNvSpPr txBox="1"/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Network parameters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3" name="文字方塊 25">
                <a:extLst>
                  <a:ext uri="{FF2B5EF4-FFF2-40B4-BE49-F238E27FC236}">
                    <a16:creationId xmlns:a16="http://schemas.microsoft.com/office/drawing/2014/main" id="{F2C3CAF5-809F-467B-81B3-2FBE21834A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551" y="903338"/>
                <a:ext cx="3926673" cy="830997"/>
              </a:xfrm>
              <a:prstGeom prst="rect">
                <a:avLst/>
              </a:prstGeom>
              <a:blipFill>
                <a:blip r:embed="rId11"/>
                <a:stretch>
                  <a:fillRect l="-2484" t="-5839" b="-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17474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8" grpId="0"/>
      <p:bldP spid="39" grpId="0" animBg="1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/>
          <p:cNvGrpSpPr/>
          <p:nvPr/>
        </p:nvGrpSpPr>
        <p:grpSpPr>
          <a:xfrm>
            <a:off x="1085270" y="1294295"/>
            <a:ext cx="7092867" cy="5319650"/>
            <a:chOff x="706835" y="2011916"/>
            <a:chExt cx="6113826" cy="458536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/>
                <p:cNvSpPr txBox="1"/>
                <p:nvPr/>
              </p:nvSpPr>
              <p:spPr>
                <a:xfrm>
                  <a:off x="3675390" y="6267363"/>
                  <a:ext cx="308956" cy="2652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308956" cy="265294"/>
                </a:xfrm>
                <a:prstGeom prst="rect">
                  <a:avLst/>
                </a:prstGeom>
                <a:blipFill>
                  <a:blip r:embed="rId4"/>
                  <a:stretch>
                    <a:fillRect l="-10169" r="-5085" b="-156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843326" y="4119935"/>
                  <a:ext cx="314097" cy="26529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314097" cy="265294"/>
                </a:xfrm>
                <a:prstGeom prst="rect">
                  <a:avLst/>
                </a:prstGeom>
                <a:blipFill>
                  <a:blip r:embed="rId5"/>
                  <a:stretch>
                    <a:fillRect l="-8333" r="-6667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9" name="橢圓 8"/>
          <p:cNvSpPr/>
          <p:nvPr/>
        </p:nvSpPr>
        <p:spPr>
          <a:xfrm>
            <a:off x="2537335" y="5219095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線單箭頭接點 23"/>
          <p:cNvCxnSpPr/>
          <p:nvPr/>
        </p:nvCxnSpPr>
        <p:spPr>
          <a:xfrm flipV="1">
            <a:off x="2680414" y="4307907"/>
            <a:ext cx="284326" cy="9184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/>
          <p:cNvSpPr/>
          <p:nvPr/>
        </p:nvSpPr>
        <p:spPr>
          <a:xfrm>
            <a:off x="2914584" y="4103292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3081180" y="3792461"/>
            <a:ext cx="389681" cy="3233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3409544" y="365931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3" name="直線單箭頭接點 42"/>
          <p:cNvCxnSpPr/>
          <p:nvPr/>
        </p:nvCxnSpPr>
        <p:spPr>
          <a:xfrm flipV="1">
            <a:off x="3625661" y="3678481"/>
            <a:ext cx="526048" cy="614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018596" y="683815"/>
            <a:ext cx="3876724" cy="9453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Hopfully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would reach a minima …..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/>
              <p:cNvSpPr txBox="1"/>
              <p:nvPr/>
            </p:nvSpPr>
            <p:spPr>
              <a:xfrm>
                <a:off x="2680414" y="5327660"/>
                <a:ext cx="3909462" cy="400110"/>
              </a:xfrm>
              <a:prstGeom prst="rect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5" name="文字方塊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414" y="5327660"/>
                <a:ext cx="3909462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/>
              <p:cNvSpPr txBox="1"/>
              <p:nvPr/>
            </p:nvSpPr>
            <p:spPr>
              <a:xfrm>
                <a:off x="3241627" y="4687717"/>
                <a:ext cx="3715331" cy="400110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000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文字方塊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27" y="4687717"/>
                <a:ext cx="371533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單箭頭接點 9"/>
          <p:cNvCxnSpPr>
            <a:stCxn id="47" idx="1"/>
          </p:cNvCxnSpPr>
          <p:nvPr/>
        </p:nvCxnSpPr>
        <p:spPr>
          <a:xfrm flipH="1" flipV="1">
            <a:off x="2822577" y="4687718"/>
            <a:ext cx="419050" cy="200054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/>
          <p:cNvSpPr txBox="1"/>
          <p:nvPr/>
        </p:nvSpPr>
        <p:spPr>
          <a:xfrm>
            <a:off x="6567860" y="3337361"/>
            <a:ext cx="2066897" cy="7078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Color: Value of Total Loss 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1772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9" grpId="0" animBg="1"/>
      <p:bldP spid="13" grpId="0" animBg="1"/>
      <p:bldP spid="4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直線接點 42"/>
          <p:cNvCxnSpPr/>
          <p:nvPr/>
        </p:nvCxnSpPr>
        <p:spPr>
          <a:xfrm>
            <a:off x="6477914" y="4568501"/>
            <a:ext cx="0" cy="72709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6146877" y="425197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接點 41"/>
          <p:cNvCxnSpPr/>
          <p:nvPr/>
        </p:nvCxnSpPr>
        <p:spPr>
          <a:xfrm>
            <a:off x="4542662" y="3544683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2807794" y="3532981"/>
            <a:ext cx="0" cy="1762613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/>
          <p:cNvCxnSpPr/>
          <p:nvPr/>
        </p:nvCxnSpPr>
        <p:spPr>
          <a:xfrm>
            <a:off x="1302268" y="2446761"/>
            <a:ext cx="0" cy="288006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>
            <a:off x="1410327" y="5295594"/>
            <a:ext cx="676977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6" name="手繪多邊形 5"/>
          <p:cNvSpPr/>
          <p:nvPr/>
        </p:nvSpPr>
        <p:spPr>
          <a:xfrm>
            <a:off x="600809" y="1391810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226140" y="3454785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直線單箭頭接點 4"/>
          <p:cNvCxnSpPr/>
          <p:nvPr/>
        </p:nvCxnSpPr>
        <p:spPr>
          <a:xfrm>
            <a:off x="411176" y="5437306"/>
            <a:ext cx="84280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 flipV="1">
            <a:off x="829408" y="1283664"/>
            <a:ext cx="0" cy="436280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780543" y="1193824"/>
            <a:ext cx="968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2198531" y="5609927"/>
            <a:ext cx="51957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a network parameter w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2213390" y="1427518"/>
            <a:ext cx="2549506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slow at the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plateau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5719185" y="3090368"/>
            <a:ext cx="335024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at local minima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009471" y="213023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6595510" y="4492563"/>
                <a:ext cx="1288691" cy="700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510" y="4492563"/>
                <a:ext cx="1288691" cy="7007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橢圓 29"/>
          <p:cNvSpPr/>
          <p:nvPr/>
        </p:nvSpPr>
        <p:spPr>
          <a:xfrm>
            <a:off x="2491271" y="3329588"/>
            <a:ext cx="633046" cy="633046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320922" y="2301288"/>
            <a:ext cx="3350240" cy="46166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Stuck at saddle point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線單箭頭接點 33"/>
          <p:cNvCxnSpPr>
            <a:stCxn id="24" idx="7"/>
          </p:cNvCxnSpPr>
          <p:nvPr/>
        </p:nvCxnSpPr>
        <p:spPr>
          <a:xfrm flipV="1">
            <a:off x="6687216" y="3613589"/>
            <a:ext cx="342234" cy="731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 flipV="1">
            <a:off x="4703879" y="2763284"/>
            <a:ext cx="344940" cy="769697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>
            <a:stCxn id="30" idx="7"/>
            <a:endCxn id="11" idx="2"/>
          </p:cNvCxnSpPr>
          <p:nvPr/>
        </p:nvCxnSpPr>
        <p:spPr>
          <a:xfrm flipV="1">
            <a:off x="3031610" y="2258515"/>
            <a:ext cx="456533" cy="116378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/>
              <p:cNvSpPr txBox="1"/>
              <p:nvPr/>
            </p:nvSpPr>
            <p:spPr>
              <a:xfrm>
                <a:off x="4646291" y="4484827"/>
                <a:ext cx="1292685" cy="700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字方塊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291" y="4484827"/>
                <a:ext cx="1292685" cy="700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873505" y="4492438"/>
                <a:ext cx="1303192" cy="70076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3505" y="4492438"/>
                <a:ext cx="1303192" cy="700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橢圓 34"/>
          <p:cNvSpPr/>
          <p:nvPr/>
        </p:nvSpPr>
        <p:spPr>
          <a:xfrm>
            <a:off x="1194210" y="5329247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橢圓 37"/>
          <p:cNvSpPr/>
          <p:nvPr/>
        </p:nvSpPr>
        <p:spPr>
          <a:xfrm>
            <a:off x="2706138" y="5323548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橢圓 38"/>
          <p:cNvSpPr/>
          <p:nvPr/>
        </p:nvSpPr>
        <p:spPr>
          <a:xfrm>
            <a:off x="4434604" y="5299100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橢圓 39"/>
          <p:cNvSpPr/>
          <p:nvPr/>
        </p:nvSpPr>
        <p:spPr>
          <a:xfrm>
            <a:off x="6375849" y="5307296"/>
            <a:ext cx="216117" cy="2161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3094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1" grpId="0" animBg="1"/>
      <p:bldP spid="22" grpId="0" animBg="1"/>
      <p:bldP spid="28" grpId="0" animBg="1"/>
      <p:bldP spid="30" grpId="0" animBg="1"/>
      <p:bldP spid="33" grpId="0" animBg="1"/>
      <p:bldP spid="26" grpId="0" animBg="1"/>
      <p:bldP spid="29" grpId="0" animBg="1"/>
      <p:bldP spid="38" grpId="0" animBg="1"/>
      <p:bldP spid="39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18" y="1846049"/>
            <a:ext cx="5514975" cy="45053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 Minima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Gradient descent never guarantee global minima </a:t>
            </a:r>
            <a:endParaRPr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123830" y="3667824"/>
                <a:ext cx="2467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30" y="3667824"/>
                <a:ext cx="246734" cy="369332"/>
              </a:xfrm>
              <a:prstGeom prst="rect">
                <a:avLst/>
              </a:prstGeom>
              <a:blipFill>
                <a:blip r:embed="rId4"/>
                <a:stretch>
                  <a:fillRect l="-26829" r="-24390"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1076262" y="5657455"/>
                <a:ext cx="4298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262" y="5657455"/>
                <a:ext cx="429861" cy="369332"/>
              </a:xfrm>
              <a:prstGeom prst="rect">
                <a:avLst/>
              </a:prstGeom>
              <a:blipFill>
                <a:blip r:embed="rId5"/>
                <a:stretch>
                  <a:fillRect l="-10000" r="-428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4460961" y="5771611"/>
                <a:ext cx="4369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961" y="5771611"/>
                <a:ext cx="436979" cy="369332"/>
              </a:xfrm>
              <a:prstGeom prst="rect">
                <a:avLst/>
              </a:prstGeom>
              <a:blipFill>
                <a:blip r:embed="rId6"/>
                <a:stretch>
                  <a:fillRect l="-8451" r="-563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/>
          <p:cNvSpPr txBox="1"/>
          <p:nvPr/>
        </p:nvSpPr>
        <p:spPr>
          <a:xfrm>
            <a:off x="5357392" y="2136233"/>
            <a:ext cx="3562350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initial point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345310" y="4703348"/>
            <a:ext cx="3562350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 different minima, so different results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6817936" y="2890825"/>
            <a:ext cx="641261" cy="169755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375312" y="2984944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/>
          <p:cNvCxnSpPr/>
          <p:nvPr/>
        </p:nvCxnSpPr>
        <p:spPr>
          <a:xfrm flipH="1">
            <a:off x="4079974" y="3927354"/>
            <a:ext cx="123496" cy="31088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>
            <a:off x="2466545" y="3595942"/>
            <a:ext cx="40066" cy="2873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2487435" y="3888437"/>
            <a:ext cx="37251" cy="2543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2524686" y="4142798"/>
            <a:ext cx="68788" cy="271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/>
          <p:cNvSpPr/>
          <p:nvPr/>
        </p:nvSpPr>
        <p:spPr>
          <a:xfrm>
            <a:off x="4118097" y="3797584"/>
            <a:ext cx="171366" cy="17136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單箭頭接點 26"/>
          <p:cNvCxnSpPr/>
          <p:nvPr/>
        </p:nvCxnSpPr>
        <p:spPr>
          <a:xfrm>
            <a:off x="2446407" y="3108716"/>
            <a:ext cx="0" cy="48722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3977146" y="4252223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H="1">
            <a:off x="3890871" y="4410588"/>
            <a:ext cx="102828" cy="17461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442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Gradient Descent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896231" y="1336545"/>
            <a:ext cx="709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the “learning” of machines in deep learning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263991" y="2279068"/>
            <a:ext cx="5340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alpha go using this approach.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658476" y="5652519"/>
            <a:ext cx="6101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hope you are not too disappointed :p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2436926" y="2361484"/>
            <a:ext cx="768626" cy="35838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562" name="Picture 2" descr="http://fsv.money01.com.tw/cmstatic/notes/capture/311299/2015110415513171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1" y="3410218"/>
            <a:ext cx="3418598" cy="206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內容版面配置區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978" y="3425204"/>
            <a:ext cx="3625903" cy="2047569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158288" y="2884713"/>
            <a:ext cx="37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People image ……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4709045" y="2899699"/>
            <a:ext cx="37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Actually …..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0145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6" descr="http://cdn.geekwire.com/wp-content/uploads/2015/11/google-Tensor-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7" y="2557578"/>
            <a:ext cx="1618734" cy="131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Backpropagation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Backpropagation: an efficient way to 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en-US" altLang="zh-TW" sz="2400" dirty="0"/>
                  <a:t> in neural network</a:t>
                </a:r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67" t="-10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http://deeplearning.net/software/theano/_static/theano_logo_allblue_200x4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834" y="2977282"/>
            <a:ext cx="2086342" cy="479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http://devblogs.nvidia.com/parallelforall/wp-content/uploads/sites/3/2015/03/torch_lstm_thumb-179x115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369" y="2721469"/>
            <a:ext cx="1637367" cy="105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s://developer.nvidia.com/sites/default/files/akamai/cuda/images/deeplearning/caff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65" y="3917475"/>
            <a:ext cx="1560169" cy="105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8" descr="https://developer.nvidia.com/sites/default/files/akamai/cuda/images/deeplearning/cntk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353" y="3802604"/>
            <a:ext cx="1670545" cy="1127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034" y="4158498"/>
            <a:ext cx="1974264" cy="57106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1924" y="5067855"/>
            <a:ext cx="1540523" cy="579342"/>
          </a:xfrm>
          <a:prstGeom prst="rect">
            <a:avLst/>
          </a:prstGeom>
        </p:spPr>
      </p:pic>
      <p:pic>
        <p:nvPicPr>
          <p:cNvPr id="24" name="Picture 2" descr="スクリーンショット 2016-05-24 午後4.01.5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855" y="5064204"/>
            <a:ext cx="2737407" cy="61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710273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FB678A-DDEB-473F-AE16-A6B498EB9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Recent advances in DL theory</a:t>
            </a:r>
            <a:endParaRPr lang="zh-CN" altLang="en-US" cap="none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76A9BDD-85B6-4140-97A7-2279BB3AE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070FD78-CF6B-4070-ABE6-BBB1B8B1557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48950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68E38-0448-4907-9955-AFD439066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Tangent Kernel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826A1A-6E67-4040-8E11-158C8ED16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93" y="3429000"/>
            <a:ext cx="3537877" cy="199005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9498DD-218B-4D8A-9DB6-2E4DF00E6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8C1022-D6A0-4AE4-895A-977BC8283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84" y="3835485"/>
            <a:ext cx="4926545" cy="149335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1B57332-5002-4A07-B3A1-26994129037D}"/>
              </a:ext>
            </a:extLst>
          </p:cNvPr>
          <p:cNvSpPr/>
          <p:nvPr/>
        </p:nvSpPr>
        <p:spPr>
          <a:xfrm>
            <a:off x="527810" y="5719475"/>
            <a:ext cx="783495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https://ai.googleblog.com/2020/03/fast-and-easy-infinitely-wide-networks.html</a:t>
            </a:r>
          </a:p>
        </p:txBody>
      </p:sp>
      <p:pic>
        <p:nvPicPr>
          <p:cNvPr id="1026" name="Picture 2" descr="PDF] The Neural Tangent Kernel in High Dimensions: Triple Descent and a  Multi-Scale Theory of Generalization | Semantic Scholar">
            <a:extLst>
              <a:ext uri="{FF2B5EF4-FFF2-40B4-BE49-F238E27FC236}">
                <a16:creationId xmlns:a16="http://schemas.microsoft.com/office/drawing/2014/main" id="{559B02B8-F84E-4506-84CD-9D072CB41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93" y="1749990"/>
            <a:ext cx="4614863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6C8869D-1572-4E86-A776-72B93E01DC60}"/>
              </a:ext>
            </a:extLst>
          </p:cNvPr>
          <p:cNvSpPr txBox="1"/>
          <p:nvPr/>
        </p:nvSpPr>
        <p:spPr bwMode="auto">
          <a:xfrm>
            <a:off x="5235379" y="1943208"/>
            <a:ext cx="3520694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深度神经网络的泛化能力不能用传统机器学习理论来解释，</a:t>
            </a:r>
            <a:r>
              <a:rPr lang="en-US" altLang="zh-CN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NTK (NNGP) </a:t>
            </a:r>
            <a:r>
              <a:rPr lang="zh-CN" altLang="en-US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等方法从数学上证明了在无限参数条件下，深度神经网络会退化为</a:t>
            </a:r>
            <a:r>
              <a:rPr lang="en-US" altLang="zh-CN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NTK/NNGP</a:t>
            </a:r>
            <a:endParaRPr lang="zh-CN" altLang="en-US" sz="1350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089590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Framework 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圓柱 5"/>
          <p:cNvSpPr/>
          <p:nvPr/>
        </p:nvSpPr>
        <p:spPr>
          <a:xfrm>
            <a:off x="1088600" y="2034599"/>
            <a:ext cx="1636295" cy="109086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function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5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1107352"/>
              </p:ext>
            </p:extLst>
          </p:nvPr>
        </p:nvGraphicFramePr>
        <p:xfrm>
          <a:off x="2820745" y="266362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0745" y="266362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群組 8"/>
          <p:cNvGrpSpPr/>
          <p:nvPr/>
        </p:nvGrpSpPr>
        <p:grpSpPr>
          <a:xfrm>
            <a:off x="5172837" y="760914"/>
            <a:ext cx="3342513" cy="827342"/>
            <a:chOff x="4749800" y="2047360"/>
            <a:chExt cx="3342513" cy="827342"/>
          </a:xfrm>
        </p:grpSpPr>
        <p:graphicFrame>
          <p:nvGraphicFramePr>
            <p:cNvPr id="74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749800" y="2235200"/>
            <a:ext cx="2112963" cy="460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7" name="方程式" r:id="rId6" imgW="990360" imgH="215640" progId="Equation.3">
                    <p:embed/>
                  </p:oleObj>
                </mc:Choice>
                <mc:Fallback>
                  <p:oleObj name="方程式" r:id="rId6" imgW="99036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9800" y="2235200"/>
                          <a:ext cx="2112963" cy="4603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文字方塊 75"/>
            <p:cNvSpPr txBox="1"/>
            <p:nvPr/>
          </p:nvSpPr>
          <p:spPr>
            <a:xfrm>
              <a:off x="6654931" y="2212761"/>
              <a:ext cx="14373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“cat”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77" name="Picture 12" descr="https://encrypted-tbn1.gstatic.com/images?q=tbn:ANd9GcRcwlRKAlSIaCI4W5PRYVbuBQQXifF-56bFqAjh9DMe-_3Lh8_YK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731" y="2047360"/>
              <a:ext cx="1089847" cy="827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文字方塊 11"/>
          <p:cNvSpPr txBox="1"/>
          <p:nvPr/>
        </p:nvSpPr>
        <p:spPr>
          <a:xfrm>
            <a:off x="4368800" y="212137"/>
            <a:ext cx="311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Recognition: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820746" y="2127572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圓柱 22"/>
          <p:cNvSpPr/>
          <p:nvPr/>
        </p:nvSpPr>
        <p:spPr>
          <a:xfrm>
            <a:off x="1029821" y="5215692"/>
            <a:ext cx="1636295" cy="1090863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</a:p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891920" y="3661530"/>
            <a:ext cx="1912095" cy="10908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Goodness of function f</a:t>
            </a:r>
            <a:endParaRPr lang="en-US" altLang="zh-TW" sz="20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單箭頭接點 27"/>
          <p:cNvCxnSpPr/>
          <p:nvPr/>
        </p:nvCxnSpPr>
        <p:spPr>
          <a:xfrm flipV="1">
            <a:off x="1869025" y="4774164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69025" y="3158798"/>
            <a:ext cx="0" cy="4809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2595794" y="6198774"/>
            <a:ext cx="14707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“monkey”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516" y="5123690"/>
            <a:ext cx="931280" cy="1051432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39078" y="5123690"/>
            <a:ext cx="899978" cy="1075096"/>
          </a:xfrm>
          <a:prstGeom prst="rect">
            <a:avLst/>
          </a:prstGeom>
        </p:spPr>
      </p:pic>
      <p:sp>
        <p:nvSpPr>
          <p:cNvPr id="33" name="文字方塊 32"/>
          <p:cNvSpPr txBox="1"/>
          <p:nvPr/>
        </p:nvSpPr>
        <p:spPr>
          <a:xfrm>
            <a:off x="4206854" y="6216140"/>
            <a:ext cx="79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5389268" y="6178896"/>
            <a:ext cx="7980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“dog”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1338" y="5135510"/>
            <a:ext cx="823790" cy="1063264"/>
          </a:xfrm>
          <a:prstGeom prst="rect">
            <a:avLst/>
          </a:prstGeom>
        </p:spPr>
      </p:pic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359223"/>
              </p:ext>
            </p:extLst>
          </p:nvPr>
        </p:nvGraphicFramePr>
        <p:xfrm>
          <a:off x="4458150" y="4274938"/>
          <a:ext cx="4333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8" name="方程式" r:id="rId12" imgW="203040" imgH="228600" progId="Equation.3">
                  <p:embed/>
                </p:oleObj>
              </mc:Choice>
              <mc:Fallback>
                <p:oleObj name="方程式" r:id="rId12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8150" y="4274938"/>
                        <a:ext cx="4333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文字方塊 24"/>
          <p:cNvSpPr txBox="1"/>
          <p:nvPr/>
        </p:nvSpPr>
        <p:spPr>
          <a:xfrm>
            <a:off x="2986656" y="3713905"/>
            <a:ext cx="349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 the “Best” Function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/>
          <p:nvPr/>
        </p:nvCxnSpPr>
        <p:spPr>
          <a:xfrm>
            <a:off x="2820745" y="4214618"/>
            <a:ext cx="37249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圓角矩形 37"/>
          <p:cNvSpPr/>
          <p:nvPr/>
        </p:nvSpPr>
        <p:spPr>
          <a:xfrm>
            <a:off x="6574354" y="3630138"/>
            <a:ext cx="2069432" cy="1090863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Using</a:t>
            </a:r>
          </a:p>
        </p:txBody>
      </p:sp>
      <p:cxnSp>
        <p:nvCxnSpPr>
          <p:cNvPr id="41" name="直線單箭頭接點 40"/>
          <p:cNvCxnSpPr/>
          <p:nvPr/>
        </p:nvCxnSpPr>
        <p:spPr>
          <a:xfrm flipV="1">
            <a:off x="7614083" y="4780282"/>
            <a:ext cx="0" cy="5454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/>
          <p:nvPr/>
        </p:nvCxnSpPr>
        <p:spPr>
          <a:xfrm flipV="1">
            <a:off x="7590021" y="3132832"/>
            <a:ext cx="0" cy="4973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9809036"/>
              </p:ext>
            </p:extLst>
          </p:nvPr>
        </p:nvGraphicFramePr>
        <p:xfrm>
          <a:off x="7875324" y="3931094"/>
          <a:ext cx="4333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9" name="方程式" r:id="rId14" imgW="203040" imgH="228600" progId="Equation.3">
                  <p:embed/>
                </p:oleObj>
              </mc:Choice>
              <mc:Fallback>
                <p:oleObj name="方程式" r:id="rId14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75324" y="3931094"/>
                        <a:ext cx="4333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5" name="Picture 12" descr="https://encrypted-tbn1.gstatic.com/images?q=tbn:ANd9GcRcwlRKAlSIaCI4W5PRYVbuBQQXifF-56bFqAjh9DMe-_3Lh8_YK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968" y="5432555"/>
            <a:ext cx="1089847" cy="82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文字方塊 45"/>
          <p:cNvSpPr txBox="1"/>
          <p:nvPr/>
        </p:nvSpPr>
        <p:spPr>
          <a:xfrm>
            <a:off x="6871330" y="2622023"/>
            <a:ext cx="1437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“cat”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87400" y="1878529"/>
            <a:ext cx="5689842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474765" y="1878529"/>
            <a:ext cx="2341328" cy="4799276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091127" y="2036495"/>
            <a:ext cx="120515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6655726" y="2019444"/>
            <a:ext cx="1205154" cy="40011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01936" y="1974280"/>
            <a:ext cx="3233978" cy="12533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01936" y="3651658"/>
            <a:ext cx="1918809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176509" y="3639760"/>
            <a:ext cx="3062771" cy="11007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78070" y="2833892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289343" y="4500315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3020140" y="4513755"/>
            <a:ext cx="1205154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9754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8" grpId="0" animBg="1"/>
      <p:bldP spid="46" grpId="0"/>
      <p:bldP spid="8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2617C4-F90B-4A6A-8B8D-FEBD8DF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Networks from First Principles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EF56D8-9A2F-4A12-8922-5BFACD55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EE9C57-CB7A-4477-A397-7959BBD86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9" y="1702681"/>
            <a:ext cx="2366097" cy="21678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61DF33-B21D-44D9-AA65-CD8529B53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033" y="1702682"/>
            <a:ext cx="2366097" cy="1029290"/>
          </a:xfrm>
          <a:prstGeom prst="rect">
            <a:avLst/>
          </a:prstGeom>
        </p:spPr>
      </p:pic>
      <p:sp>
        <p:nvSpPr>
          <p:cNvPr id="7" name="文本框 9">
            <a:extLst>
              <a:ext uri="{FF2B5EF4-FFF2-40B4-BE49-F238E27FC236}">
                <a16:creationId xmlns:a16="http://schemas.microsoft.com/office/drawing/2014/main" id="{22E0C711-1838-4F86-98D0-CE26515F76F5}"/>
              </a:ext>
            </a:extLst>
          </p:cNvPr>
          <p:cNvSpPr txBox="1"/>
          <p:nvPr/>
        </p:nvSpPr>
        <p:spPr bwMode="auto">
          <a:xfrm>
            <a:off x="2932836" y="3220699"/>
            <a:ext cx="2631405" cy="5078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目前主流卷积神经网络的设计可以通过</a:t>
            </a:r>
            <a:r>
              <a:rPr lang="en-US" altLang="zh-CN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Rate Reduction</a:t>
            </a:r>
            <a:r>
              <a:rPr lang="zh-CN" altLang="en-US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出发导出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578E8E9-3686-40F0-A158-4B81BE2B94CA}"/>
              </a:ext>
            </a:extLst>
          </p:cNvPr>
          <p:cNvGrpSpPr/>
          <p:nvPr/>
        </p:nvGrpSpPr>
        <p:grpSpPr>
          <a:xfrm>
            <a:off x="473565" y="4025158"/>
            <a:ext cx="5480771" cy="1636382"/>
            <a:chOff x="238470" y="1844824"/>
            <a:chExt cx="8845950" cy="2893623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DE601EF-663F-4823-B288-277A712E7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470" y="1844824"/>
              <a:ext cx="4477546" cy="284549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0140089-E33C-496A-9558-73D25CBA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6016" y="1844824"/>
              <a:ext cx="4368404" cy="2893623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57ECA654-9F37-4E03-B2A4-C4D57D83CF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328" y="1681314"/>
            <a:ext cx="3439325" cy="224544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27F6419-0D04-4CA4-A129-F6F6AFB52F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7923" y="4194159"/>
            <a:ext cx="2706575" cy="12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881097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16ED8-4DF5-4D90-99BF-7186FFFC6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 Networks are Kernel Machines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80DE6-EBA7-4057-968B-93977F2AB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6A2511-70DF-47F8-B57C-6FC6AE744D49}"/>
              </a:ext>
            </a:extLst>
          </p:cNvPr>
          <p:cNvSpPr txBox="1"/>
          <p:nvPr/>
        </p:nvSpPr>
        <p:spPr bwMode="auto">
          <a:xfrm>
            <a:off x="609600" y="5700993"/>
            <a:ext cx="4205046" cy="21929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825" dirty="0"/>
              <a:t>https://arxiv.org/abs/2012.00152</a:t>
            </a:r>
            <a:endParaRPr lang="zh-CN" altLang="en-US" sz="825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386434-94A6-4D7A-B8D6-9ADE4FFFC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88" y="1758274"/>
            <a:ext cx="2620819" cy="20103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A85B098-F24F-4BB7-88E2-E383782AD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309" y="1679749"/>
            <a:ext cx="2620819" cy="158930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A65B9CE-90FF-4918-9A5D-11B146F1EF25}"/>
              </a:ext>
            </a:extLst>
          </p:cNvPr>
          <p:cNvSpPr txBox="1"/>
          <p:nvPr/>
        </p:nvSpPr>
        <p:spPr bwMode="auto">
          <a:xfrm>
            <a:off x="1385646" y="4813917"/>
            <a:ext cx="685800" cy="685800"/>
          </a:xfrm>
          <a:prstGeom prst="rect">
            <a:avLst/>
          </a:prstGeom>
          <a:noFill/>
          <a:ln>
            <a:noFill/>
          </a:ln>
        </p:spPr>
        <p:txBody>
          <a:bodyPr vert="horz" wrap="none" lIns="68580" tIns="34290" rIns="68580" bIns="34290" numCol="1" rtlCol="0" anchor="t" anchorCtr="0" compatLnSpc="1">
            <a:normAutofit/>
          </a:bodyPr>
          <a:lstStyle/>
          <a:p>
            <a:endParaRPr lang="zh-CN" altLang="en-US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FB12BD8-B478-440D-A57B-46B22C48CC72}"/>
              </a:ext>
            </a:extLst>
          </p:cNvPr>
          <p:cNvSpPr txBox="1"/>
          <p:nvPr/>
        </p:nvSpPr>
        <p:spPr bwMode="auto">
          <a:xfrm>
            <a:off x="1819164" y="5132151"/>
            <a:ext cx="5724636" cy="5078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13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以往的观点认为神经网络可以发现新的特征，但这篇论文证明了只要模型使用的优化方式是梯度下降，那么实际上模型只是在记忆之前的样本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D1CC8BD-A54C-4F3E-8B7D-EBD7F7C1DE29}"/>
              </a:ext>
            </a:extLst>
          </p:cNvPr>
          <p:cNvGrpSpPr/>
          <p:nvPr/>
        </p:nvGrpSpPr>
        <p:grpSpPr>
          <a:xfrm>
            <a:off x="480165" y="3878015"/>
            <a:ext cx="2620819" cy="1183753"/>
            <a:chOff x="2051720" y="1484784"/>
            <a:chExt cx="4249066" cy="191918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E5D780CB-0C1F-4E31-B6B0-A442E0B1F1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1720" y="1628800"/>
              <a:ext cx="4249066" cy="144016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09A6C4E-429B-4261-A025-8B202089E49E}"/>
                </a:ext>
              </a:extLst>
            </p:cNvPr>
            <p:cNvSpPr txBox="1"/>
            <p:nvPr/>
          </p:nvSpPr>
          <p:spPr bwMode="auto">
            <a:xfrm>
              <a:off x="5022872" y="1484784"/>
              <a:ext cx="1205879" cy="411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训练样本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082505-0E16-411F-BA8D-94DC05F72AC9}"/>
                </a:ext>
              </a:extLst>
            </p:cNvPr>
            <p:cNvSpPr txBox="1"/>
            <p:nvPr/>
          </p:nvSpPr>
          <p:spPr bwMode="auto">
            <a:xfrm>
              <a:off x="3696220" y="1484784"/>
              <a:ext cx="1205879" cy="411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测试样本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86033FF2-A3A6-4F51-88FB-0BBA4FC713AD}"/>
                </a:ext>
              </a:extLst>
            </p:cNvPr>
            <p:cNvCxnSpPr>
              <a:cxnSpLocks/>
              <a:stCxn id="17" idx="2"/>
            </p:cNvCxnSpPr>
            <p:nvPr/>
          </p:nvCxnSpPr>
          <p:spPr bwMode="auto">
            <a:xfrm>
              <a:off x="4299161" y="1896451"/>
              <a:ext cx="416854" cy="308413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</p:spPr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2A0DBE69-63BA-45C2-A0E6-62360771F58A}"/>
                </a:ext>
              </a:extLst>
            </p:cNvPr>
            <p:cNvCxnSpPr>
              <a:cxnSpLocks/>
              <a:stCxn id="15" idx="2"/>
            </p:cNvCxnSpPr>
            <p:nvPr/>
          </p:nvCxnSpPr>
          <p:spPr bwMode="auto">
            <a:xfrm flipH="1">
              <a:off x="5220075" y="1896451"/>
              <a:ext cx="405737" cy="308413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</p:spPr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DCEB18-123D-46EF-AF29-59399783D715}"/>
                </a:ext>
              </a:extLst>
            </p:cNvPr>
            <p:cNvSpPr txBox="1"/>
            <p:nvPr/>
          </p:nvSpPr>
          <p:spPr bwMode="auto">
            <a:xfrm>
              <a:off x="3964297" y="2992306"/>
              <a:ext cx="2264451" cy="4116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核函数（学习到的</a:t>
              </a:r>
              <a:r>
                <a:rPr lang="en-US" altLang="zh-CN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105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</a:t>
              </a:r>
              <a:endParaRPr lang="en-US" altLang="zh-CN" sz="1050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14B5DE78-EEC2-4768-AEDB-A0846F42EE1C}"/>
                </a:ext>
              </a:extLst>
            </p:cNvPr>
            <p:cNvCxnSpPr>
              <a:cxnSpLocks/>
              <a:stCxn id="20" idx="0"/>
            </p:cNvCxnSpPr>
            <p:nvPr/>
          </p:nvCxnSpPr>
          <p:spPr bwMode="auto">
            <a:xfrm flipH="1" flipV="1">
              <a:off x="4355980" y="2551894"/>
              <a:ext cx="740543" cy="440411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triangle"/>
            </a:ln>
          </p:spPr>
        </p:cxn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18399D1C-C305-4222-84C0-AA557E264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591" y="3573927"/>
            <a:ext cx="2620819" cy="149646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881A1C3-D0C9-49BF-876E-2E9FF010AC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5788" y="4388610"/>
            <a:ext cx="2620820" cy="471628"/>
          </a:xfrm>
          <a:prstGeom prst="rect">
            <a:avLst/>
          </a:prstGeom>
        </p:spPr>
      </p:pic>
      <p:pic>
        <p:nvPicPr>
          <p:cNvPr id="24" name="内容占位符 7">
            <a:extLst>
              <a:ext uri="{FF2B5EF4-FFF2-40B4-BE49-F238E27FC236}">
                <a16:creationId xmlns:a16="http://schemas.microsoft.com/office/drawing/2014/main" id="{4544EAAE-A820-4EEA-A4B6-D6869CE3B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036520" y="1635478"/>
            <a:ext cx="3014561" cy="271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505415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Three Steps for Deep Learning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823810" y="1407561"/>
          <a:ext cx="7743928" cy="448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4"/>
          <p:cNvSpPr/>
          <p:nvPr/>
        </p:nvSpPr>
        <p:spPr>
          <a:xfrm>
            <a:off x="852755" y="1426221"/>
            <a:ext cx="7724289" cy="107631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375664" y="2240930"/>
            <a:ext cx="291558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5336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26896" y="6022476"/>
            <a:ext cx="616267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15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Research Project on Artificial Intelligence , August 31, 1955, </a:t>
            </a:r>
            <a:r>
              <a:rPr lang="zh-CN" altLang="en-US" sz="15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 </a:t>
            </a:r>
            <a:r>
              <a:rPr lang="en-US" altLang="zh-CN" sz="15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Dartmouth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863" y="838770"/>
            <a:ext cx="1893634" cy="2388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圆角矩形 5"/>
          <p:cNvSpPr/>
          <p:nvPr/>
        </p:nvSpPr>
        <p:spPr bwMode="auto">
          <a:xfrm>
            <a:off x="6170276" y="3351382"/>
            <a:ext cx="2404226" cy="306467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当年提出</a:t>
            </a:r>
            <a:r>
              <a:rPr lang="en-US" altLang="zh-CN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AI</a:t>
            </a: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概念的建议书</a:t>
            </a:r>
          </a:p>
        </p:txBody>
      </p:sp>
      <p:pic>
        <p:nvPicPr>
          <p:cNvPr id="7" name="Picture 2" descr="AI@5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48" y="3785443"/>
            <a:ext cx="2902278" cy="181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角矩形 7"/>
          <p:cNvSpPr/>
          <p:nvPr/>
        </p:nvSpPr>
        <p:spPr bwMode="auto">
          <a:xfrm>
            <a:off x="6051187" y="5670540"/>
            <a:ext cx="2625437" cy="306467"/>
          </a:xfrm>
          <a:prstGeom prst="round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AI</a:t>
            </a: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概念提出</a:t>
            </a:r>
            <a:r>
              <a:rPr lang="en-US" altLang="zh-CN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50</a:t>
            </a:r>
            <a:r>
              <a:rPr lang="zh-CN" altLang="en-US" sz="1350" b="1" dirty="0">
                <a:solidFill>
                  <a:schemeClr val="bg1"/>
                </a:solidFill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年后，建议人合影</a:t>
            </a:r>
          </a:p>
        </p:txBody>
      </p:sp>
      <p:sp>
        <p:nvSpPr>
          <p:cNvPr id="10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人工智能的诞生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9E14BF6-4EF8-42F4-8734-62148F480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4991851" cy="5522310"/>
          </a:xfrm>
        </p:spPr>
        <p:txBody>
          <a:bodyPr/>
          <a:lstStyle/>
          <a:p>
            <a:r>
              <a:rPr lang="zh-CN" altLang="en-US" dirty="0"/>
              <a:t>四位学者在</a:t>
            </a:r>
            <a:r>
              <a:rPr lang="en-US" altLang="zh-CN" dirty="0"/>
              <a:t>1955</a:t>
            </a:r>
            <a:r>
              <a:rPr lang="zh-CN" altLang="en-US" dirty="0"/>
              <a:t>年提出了人工智能这一术语及研究范畴</a:t>
            </a:r>
          </a:p>
          <a:p>
            <a:pPr lvl="1"/>
            <a:r>
              <a:rPr lang="en-US" altLang="zh-CN" dirty="0"/>
              <a:t>John McCarthy (</a:t>
            </a:r>
            <a:r>
              <a:rPr lang="zh-CN" altLang="en-US" dirty="0"/>
              <a:t>时任</a:t>
            </a:r>
            <a:r>
              <a:rPr lang="en-US" altLang="zh-CN" dirty="0"/>
              <a:t>Dartmouth</a:t>
            </a:r>
            <a:r>
              <a:rPr lang="zh-CN" altLang="en-US" dirty="0"/>
              <a:t>数学系助理教授，</a:t>
            </a:r>
            <a:r>
              <a:rPr lang="en-US" altLang="zh-CN" dirty="0"/>
              <a:t>1971</a:t>
            </a:r>
            <a:r>
              <a:rPr lang="zh-CN" altLang="en-US" dirty="0"/>
              <a:t>年度图灵奖获得者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Marvin Lee Minsky (</a:t>
            </a:r>
            <a:r>
              <a:rPr lang="zh-CN" altLang="en-US" dirty="0"/>
              <a:t>时任哈佛大学数学系和神经学系</a:t>
            </a:r>
            <a:r>
              <a:rPr lang="en-US" altLang="zh-CN" dirty="0"/>
              <a:t>Junior Fellow</a:t>
            </a:r>
            <a:r>
              <a:rPr lang="zh-CN" altLang="en-US" dirty="0"/>
              <a:t>，</a:t>
            </a:r>
            <a:r>
              <a:rPr lang="en-US" altLang="zh-CN" dirty="0"/>
              <a:t>1969</a:t>
            </a:r>
            <a:r>
              <a:rPr lang="zh-CN" altLang="en-US" dirty="0"/>
              <a:t>年度图灵奖获得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Claude Shannon (Bell Lab, </a:t>
            </a:r>
            <a:r>
              <a:rPr lang="zh-CN" altLang="en-US" dirty="0"/>
              <a:t>信息理论之父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Nathaniel Rochester(IBM, </a:t>
            </a:r>
            <a:r>
              <a:rPr lang="zh-CN" altLang="en-US" dirty="0"/>
              <a:t>第一代通用计算机</a:t>
            </a:r>
            <a:r>
              <a:rPr lang="en-US" altLang="zh-CN" dirty="0"/>
              <a:t>701</a:t>
            </a:r>
            <a:r>
              <a:rPr lang="zh-CN" altLang="en-US" dirty="0"/>
              <a:t>主设计师</a:t>
            </a:r>
            <a:r>
              <a:rPr lang="en-US" altLang="zh-CN" dirty="0"/>
              <a:t>) </a:t>
            </a:r>
          </a:p>
          <a:p>
            <a:endParaRPr lang="en-US" altLang="zh-CN" dirty="0"/>
          </a:p>
          <a:p>
            <a:r>
              <a:rPr lang="zh-CN" altLang="en-US" dirty="0"/>
              <a:t>让机器能像人那样认知、思考和学习</a:t>
            </a:r>
            <a:r>
              <a:rPr lang="en-US" altLang="zh-CN" dirty="0"/>
              <a:t>, </a:t>
            </a:r>
            <a:r>
              <a:rPr lang="zh-CN" altLang="en-US" dirty="0"/>
              <a:t>即用计算机模拟人的智能。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6261095"/>
      </p:ext>
    </p:extLst>
  </p:cSld>
  <p:clrMapOvr>
    <a:masterClrMapping/>
  </p:clrMapOvr>
  <p:extLst mod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11B57F-DA98-4B47-B902-42E30598F1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5088104" cy="5522310"/>
          </a:xfrm>
        </p:spPr>
        <p:txBody>
          <a:bodyPr/>
          <a:lstStyle/>
          <a:p>
            <a:r>
              <a:rPr lang="zh-CN" altLang="en-US" sz="2400" dirty="0"/>
              <a:t>报告列举了</a:t>
            </a:r>
            <a:r>
              <a:rPr lang="en-US" altLang="zh-CN" sz="2400" dirty="0"/>
              <a:t>Artificial Intelligence</a:t>
            </a:r>
            <a:r>
              <a:rPr lang="zh-CN" altLang="en-US" sz="2400" dirty="0"/>
              <a:t>所面临七类问题 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Automatic Computers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How Can a Computer be Programmed to Use a Language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Neuron Nets</a:t>
            </a:r>
          </a:p>
          <a:p>
            <a:pPr lvl="2"/>
            <a:r>
              <a:rPr lang="en-US" altLang="zh-CN" sz="1800" dirty="0"/>
              <a:t>set of (hypothetical) neurons be arranged so as to form concepts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Theory of the Size of a Calculation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Self-improvement (</a:t>
            </a:r>
            <a:r>
              <a:rPr lang="zh-CN" altLang="en-US" sz="2000" dirty="0"/>
              <a:t>自我学习与提高</a:t>
            </a:r>
            <a:r>
              <a:rPr lang="en-US" altLang="zh-CN" sz="2000" dirty="0"/>
              <a:t>) 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Abstractions</a:t>
            </a:r>
          </a:p>
          <a:p>
            <a:pPr marL="1325562" lvl="2" indent="-457200"/>
            <a:r>
              <a:rPr lang="en-US" altLang="zh-CN" sz="1800" dirty="0"/>
              <a:t>forming abstractions from sensory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altLang="zh-CN" sz="2000" dirty="0"/>
              <a:t>Randomness and Creativity</a:t>
            </a:r>
          </a:p>
          <a:p>
            <a:pPr marL="1154112" lvl="2" indent="-285750"/>
            <a:r>
              <a:rPr lang="en-US" altLang="zh-CN" sz="1800" dirty="0"/>
              <a:t>The randomness must be guided by intuition to be efficient </a:t>
            </a:r>
          </a:p>
          <a:p>
            <a:endParaRPr lang="zh-CN" altLang="en-US" sz="2400" dirty="0"/>
          </a:p>
        </p:txBody>
      </p:sp>
      <p:pic>
        <p:nvPicPr>
          <p:cNvPr id="6" name="Picture 2" descr="两度堕入寒冬的 AI，如何完成伟大逆袭？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916" y="2248446"/>
            <a:ext cx="3078668" cy="205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6088863" y="4486109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达特茅斯会议合影 </a:t>
            </a:r>
            <a:r>
              <a:rPr lang="en-US" altLang="zh-CN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(1956</a:t>
            </a:r>
            <a:r>
              <a:rPr lang="zh-CN" altLang="en-US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年</a:t>
            </a:r>
            <a:r>
              <a:rPr lang="en-US" altLang="zh-CN" sz="1600" dirty="0">
                <a:latin typeface="Times" panose="02020603050405020304" pitchFamily="18" charset="0"/>
                <a:ea typeface="微软雅黑" panose="020B0503020204020204" pitchFamily="34" charset="-122"/>
                <a:cs typeface="Times" panose="02020603050405020304" pitchFamily="18" charset="0"/>
              </a:rPr>
              <a:t>)</a:t>
            </a:r>
            <a:endParaRPr lang="zh-CN" altLang="en-US" sz="1600" dirty="0">
              <a:latin typeface="Times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54599" y="1731088"/>
            <a:ext cx="6779651" cy="4347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666" tIns="42645" rIns="86666" bIns="42645"/>
          <a:lstStyle>
            <a:lvl1pPr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o"/>
              <a:defRPr sz="3000" b="1">
                <a:solidFill>
                  <a:srgbClr val="000066"/>
                </a:solidFill>
                <a:latin typeface="黑体" pitchFamily="49" charset="-122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n"/>
              <a:defRPr sz="2600" b="1">
                <a:solidFill>
                  <a:srgbClr val="0000CC"/>
                </a:solidFill>
                <a:latin typeface="楷体_GB2312" pitchFamily="49" charset="-122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Ø"/>
              <a:defRPr sz="2300" b="1">
                <a:solidFill>
                  <a:srgbClr val="003399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>
              <a:lnSpc>
                <a:spcPct val="80000"/>
              </a:lnSpc>
              <a:buFont typeface="Wingdings" pitchFamily="2" charset="2"/>
              <a:buNone/>
              <a:defRPr/>
            </a:pPr>
            <a:endParaRPr kumimoji="1" lang="en-US" altLang="zh-CN" sz="1650" b="0" dirty="0">
              <a:solidFill>
                <a:srgbClr val="C00000"/>
              </a:solidFill>
              <a:latin typeface="Times" panose="02020603050405020304" pitchFamily="18" charset="0"/>
              <a:ea typeface="微软雅黑" panose="020B0503020204020204" pitchFamily="34" charset="-122"/>
              <a:cs typeface="Times" panose="02020603050405020304" pitchFamily="18" charset="0"/>
            </a:endParaRPr>
          </a:p>
        </p:txBody>
      </p:sp>
      <p:sp>
        <p:nvSpPr>
          <p:cNvPr id="10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/>
              <a:t>人工智能的诞生</a:t>
            </a:r>
          </a:p>
        </p:txBody>
      </p:sp>
    </p:spTree>
    <p:extLst>
      <p:ext uri="{BB962C8B-B14F-4D97-AF65-F5344CB8AC3E}">
        <p14:creationId xmlns:p14="http://schemas.microsoft.com/office/powerpoint/2010/main" val="3381764617"/>
      </p:ext>
    </p:extLst>
  </p:cSld>
  <p:clrMapOvr>
    <a:masterClrMapping/>
  </p:clrMapOvr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995268" y="954602"/>
            <a:ext cx="2299027" cy="5670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2185" indent="-332185" algn="ctr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sz="2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</a:t>
            </a:r>
            <a:r>
              <a:rPr lang="zh-CN" altLang="en-US" sz="27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的三次低谷</a:t>
            </a:r>
            <a:endParaRPr lang="en-US" altLang="zh-CN" sz="27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dirty="0">
                <a:latin typeface="Times" panose="02020603050405020304" pitchFamily="18" charset="0"/>
                <a:cs typeface="Times" panose="02020603050405020304" pitchFamily="18" charset="0"/>
              </a:rPr>
              <a:t>人工智能的曲折历程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28B8F33-7BF5-4C34-82B3-CEE596EE0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686306"/>
            <a:ext cx="8001000" cy="401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62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5574190"/>
              </p:ext>
            </p:extLst>
          </p:nvPr>
        </p:nvGraphicFramePr>
        <p:xfrm>
          <a:off x="1663173" y="1915475"/>
          <a:ext cx="6065838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方程式" r:id="rId4" imgW="2184120" imgH="228600" progId="Equation.3">
                  <p:embed/>
                </p:oleObj>
              </mc:Choice>
              <mc:Fallback>
                <p:oleObj name="方程式" r:id="rId4" imgW="2184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3173" y="1915475"/>
                        <a:ext cx="6065838" cy="6318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Neural Network 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946193" y="2864372"/>
            <a:ext cx="622890" cy="26675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6" name="直線單箭頭接點 35"/>
          <p:cNvCxnSpPr/>
          <p:nvPr/>
        </p:nvCxnSpPr>
        <p:spPr>
          <a:xfrm flipV="1">
            <a:off x="6532428" y="4367358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607082" y="5388976"/>
            <a:ext cx="596697" cy="5842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32788" y="2776504"/>
            <a:ext cx="596697" cy="31839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>
            <a:stCxn id="18" idx="3"/>
            <a:endCxn id="22" idx="1"/>
          </p:cNvCxnSpPr>
          <p:nvPr/>
        </p:nvCxnSpPr>
        <p:spPr>
          <a:xfrm flipV="1">
            <a:off x="2521865" y="4377803"/>
            <a:ext cx="2145559" cy="12533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橢圓 6"/>
          <p:cNvSpPr/>
          <p:nvPr/>
        </p:nvSpPr>
        <p:spPr>
          <a:xfrm>
            <a:off x="5821996" y="3868897"/>
            <a:ext cx="941612" cy="94161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975844"/>
              </p:ext>
            </p:extLst>
          </p:nvPr>
        </p:nvGraphicFramePr>
        <p:xfrm>
          <a:off x="5351062" y="3980324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5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1062" y="3980324"/>
                        <a:ext cx="352425" cy="35083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319826"/>
              </p:ext>
            </p:extLst>
          </p:nvPr>
        </p:nvGraphicFramePr>
        <p:xfrm>
          <a:off x="2975564" y="2885101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6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5564" y="2885101"/>
                        <a:ext cx="493713" cy="59531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682224"/>
              </p:ext>
            </p:extLst>
          </p:nvPr>
        </p:nvGraphicFramePr>
        <p:xfrm>
          <a:off x="2980987" y="3794044"/>
          <a:ext cx="563562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7" name="方程式" r:id="rId10" imgW="203040" imgH="228600" progId="Equation.3">
                  <p:embed/>
                </p:oleObj>
              </mc:Choice>
              <mc:Fallback>
                <p:oleObj name="方程式" r:id="rId10" imgW="203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0987" y="3794044"/>
                        <a:ext cx="563562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362367"/>
              </p:ext>
            </p:extLst>
          </p:nvPr>
        </p:nvGraphicFramePr>
        <p:xfrm>
          <a:off x="2996157" y="4846795"/>
          <a:ext cx="598487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" name="方程式" r:id="rId12" imgW="215640" imgH="215640" progId="Equation.3">
                  <p:embed/>
                </p:oleObj>
              </mc:Choice>
              <mc:Fallback>
                <p:oleObj name="方程式" r:id="rId12" imgW="21564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6157" y="4846795"/>
                        <a:ext cx="598487" cy="59531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線單箭頭接點 11"/>
          <p:cNvCxnSpPr/>
          <p:nvPr/>
        </p:nvCxnSpPr>
        <p:spPr>
          <a:xfrm flipV="1">
            <a:off x="5008938" y="4347201"/>
            <a:ext cx="804687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>
            <a:stCxn id="5" idx="3"/>
            <a:endCxn id="22" idx="1"/>
          </p:cNvCxnSpPr>
          <p:nvPr/>
        </p:nvCxnSpPr>
        <p:spPr>
          <a:xfrm>
            <a:off x="2529485" y="4368474"/>
            <a:ext cx="2137939" cy="932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>
            <a:endCxn id="22" idx="1"/>
          </p:cNvCxnSpPr>
          <p:nvPr/>
        </p:nvCxnSpPr>
        <p:spPr>
          <a:xfrm>
            <a:off x="2529485" y="3092271"/>
            <a:ext cx="2137939" cy="128553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 rot="5400000">
            <a:off x="1925590" y="475693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6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347741"/>
              </p:ext>
            </p:extLst>
          </p:nvPr>
        </p:nvGraphicFramePr>
        <p:xfrm>
          <a:off x="2014534" y="2733728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方程式" r:id="rId14" imgW="177480" imgH="228600" progId="Equation.3">
                  <p:embed/>
                </p:oleObj>
              </mc:Choice>
              <mc:Fallback>
                <p:oleObj name="方程式" r:id="rId14" imgW="1774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4" y="2733728"/>
                        <a:ext cx="4953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544706"/>
              </p:ext>
            </p:extLst>
          </p:nvPr>
        </p:nvGraphicFramePr>
        <p:xfrm>
          <a:off x="2014534" y="3949346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方程式" r:id="rId16" imgW="177480" imgH="241200" progId="Equation.3">
                  <p:embed/>
                </p:oleObj>
              </mc:Choice>
              <mc:Fallback>
                <p:oleObj name="方程式" r:id="rId16" imgW="177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4534" y="3949346"/>
                        <a:ext cx="495300" cy="6651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4308982"/>
              </p:ext>
            </p:extLst>
          </p:nvPr>
        </p:nvGraphicFramePr>
        <p:xfrm>
          <a:off x="1988465" y="5316003"/>
          <a:ext cx="5334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" name="方程式" r:id="rId18" imgW="190440" imgH="228600" progId="Equation.3">
                  <p:embed/>
                </p:oleObj>
              </mc:Choice>
              <mc:Fallback>
                <p:oleObj name="方程式" r:id="rId18" imgW="1904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8465" y="5316003"/>
                        <a:ext cx="533400" cy="63023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群組 20"/>
          <p:cNvGrpSpPr/>
          <p:nvPr/>
        </p:nvGrpSpPr>
        <p:grpSpPr>
          <a:xfrm>
            <a:off x="4667424" y="4117643"/>
            <a:ext cx="520319" cy="520319"/>
            <a:chOff x="3342651" y="3507082"/>
            <a:chExt cx="520319" cy="520319"/>
          </a:xfrm>
        </p:grpSpPr>
        <p:sp>
          <p:nvSpPr>
            <p:cNvPr id="22" name="矩形 21"/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2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2" name="方程式" r:id="rId20" imgW="139680" imgH="139680" progId="Equation.3">
                    <p:embed/>
                  </p:oleObj>
                </mc:Choice>
                <mc:Fallback>
                  <p:oleObj name="方程式" r:id="rId20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4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722850"/>
              </p:ext>
            </p:extLst>
          </p:nvPr>
        </p:nvGraphicFramePr>
        <p:xfrm>
          <a:off x="4725120" y="5471494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" name="方程式" r:id="rId22" imgW="126720" imgH="177480" progId="Equation.3">
                  <p:embed/>
                </p:oleObj>
              </mc:Choice>
              <mc:Fallback>
                <p:oleObj name="方程式" r:id="rId22" imgW="1267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5120" y="5471494"/>
                        <a:ext cx="354012" cy="4889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5" name="直線單箭頭接點 24"/>
          <p:cNvCxnSpPr/>
          <p:nvPr/>
        </p:nvCxnSpPr>
        <p:spPr>
          <a:xfrm flipV="1">
            <a:off x="4918631" y="4648406"/>
            <a:ext cx="0" cy="754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668690"/>
              </p:ext>
            </p:extLst>
          </p:nvPr>
        </p:nvGraphicFramePr>
        <p:xfrm>
          <a:off x="5889387" y="4064461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4" name="方程式" r:id="rId24" imgW="317160" imgH="215640" progId="Equation.3">
                  <p:embed/>
                </p:oleObj>
              </mc:Choice>
              <mc:Fallback>
                <p:oleObj name="方程式" r:id="rId24" imgW="3171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9387" y="4064461"/>
                        <a:ext cx="787400" cy="5334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字方塊 33"/>
          <p:cNvSpPr txBox="1"/>
          <p:nvPr/>
        </p:nvSpPr>
        <p:spPr>
          <a:xfrm>
            <a:off x="5172404" y="5531949"/>
            <a:ext cx="7980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bias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683249"/>
              </p:ext>
            </p:extLst>
          </p:nvPr>
        </p:nvGraphicFramePr>
        <p:xfrm>
          <a:off x="7398945" y="4158075"/>
          <a:ext cx="352425" cy="385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5" name="方程式" r:id="rId26" imgW="126720" imgH="139680" progId="Equation.3">
                  <p:embed/>
                </p:oleObj>
              </mc:Choice>
              <mc:Fallback>
                <p:oleObj name="方程式" r:id="rId26" imgW="126720" imgH="139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8945" y="4158075"/>
                        <a:ext cx="352425" cy="3857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文字方塊 38"/>
          <p:cNvSpPr txBox="1"/>
          <p:nvPr/>
        </p:nvSpPr>
        <p:spPr>
          <a:xfrm>
            <a:off x="2702114" y="5531949"/>
            <a:ext cx="1186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46548" y="1312475"/>
            <a:ext cx="1484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Neuron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1918789" y="3432034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 rot="5400000">
            <a:off x="2951692" y="449037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 rot="5400000">
            <a:off x="2944167" y="3514328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893806" y="2882963"/>
            <a:ext cx="2465510" cy="46166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function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345348" y="4754863"/>
            <a:ext cx="1894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854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7" grpId="0" animBg="1"/>
      <p:bldP spid="15" grpId="0"/>
      <p:bldP spid="34" grpId="0"/>
      <p:bldP spid="39" grpId="0"/>
      <p:bldP spid="41" grpId="0"/>
      <p:bldP spid="42" grpId="0"/>
      <p:bldP spid="43" grpId="0"/>
      <p:bldP spid="19" grpId="0" animBg="1"/>
      <p:bldP spid="44" grpId="0"/>
    </p:bld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7107</TotalTime>
  <Words>1605</Words>
  <Application>Microsoft Office PowerPoint</Application>
  <PresentationFormat>全屏显示(4:3)</PresentationFormat>
  <Paragraphs>524</Paragraphs>
  <Slides>42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6" baseType="lpstr">
      <vt:lpstr>Microsoft YaHei Light</vt:lpstr>
      <vt:lpstr>新細明體</vt:lpstr>
      <vt:lpstr>黑体</vt:lpstr>
      <vt:lpstr>宋体</vt:lpstr>
      <vt:lpstr>微软雅黑</vt:lpstr>
      <vt:lpstr>Arial</vt:lpstr>
      <vt:lpstr>Calibri</vt:lpstr>
      <vt:lpstr>Cambria Math</vt:lpstr>
      <vt:lpstr>Times</vt:lpstr>
      <vt:lpstr>Times New Roman</vt:lpstr>
      <vt:lpstr>Verdana</vt:lpstr>
      <vt:lpstr>Wingdings</vt:lpstr>
      <vt:lpstr>1_NSFC建设方案主题</vt:lpstr>
      <vt:lpstr>方程式</vt:lpstr>
      <vt:lpstr>Deep Learning Basics</vt:lpstr>
      <vt:lpstr>Machine Learning ≈ Looking for a Function</vt:lpstr>
      <vt:lpstr>Framework </vt:lpstr>
      <vt:lpstr>Framework </vt:lpstr>
      <vt:lpstr>Three Steps for Deep Learning</vt:lpstr>
      <vt:lpstr>人工智能的诞生</vt:lpstr>
      <vt:lpstr>人工智能的诞生</vt:lpstr>
      <vt:lpstr>人工智能的曲折历程</vt:lpstr>
      <vt:lpstr>Neural Network </vt:lpstr>
      <vt:lpstr>Neural Network </vt:lpstr>
      <vt:lpstr>Neural Network </vt:lpstr>
      <vt:lpstr>Fully Connect Feedforward Network</vt:lpstr>
      <vt:lpstr>Fully Connect Feedforward Network</vt:lpstr>
      <vt:lpstr>Fully Connect Feedforward Network</vt:lpstr>
      <vt:lpstr>Fully Connect Feedforward Network</vt:lpstr>
      <vt:lpstr>Deep = Many hidden layers</vt:lpstr>
      <vt:lpstr>Deep = Many hidden layers</vt:lpstr>
      <vt:lpstr>Why we need deep?</vt:lpstr>
      <vt:lpstr>Three Steps for Deep Learning</vt:lpstr>
      <vt:lpstr>Training Data</vt:lpstr>
      <vt:lpstr>Learning Target</vt:lpstr>
      <vt:lpstr>Fully Connect Feedforward Network</vt:lpstr>
      <vt:lpstr>Output Layer </vt:lpstr>
      <vt:lpstr>Output Layer</vt:lpstr>
      <vt:lpstr>Loss</vt:lpstr>
      <vt:lpstr>Total Loss</vt:lpstr>
      <vt:lpstr>Three Steps for Deep Learning</vt:lpstr>
      <vt:lpstr>How to pick the best function</vt:lpstr>
      <vt:lpstr>Gradient Descent</vt:lpstr>
      <vt:lpstr>Gradient Descent</vt:lpstr>
      <vt:lpstr>Gradient Descent</vt:lpstr>
      <vt:lpstr>Gradient Descent</vt:lpstr>
      <vt:lpstr>Gradient Descent</vt:lpstr>
      <vt:lpstr>Local Minima</vt:lpstr>
      <vt:lpstr>Local Minima</vt:lpstr>
      <vt:lpstr>Gradient Descent</vt:lpstr>
      <vt:lpstr>Backpropagation</vt:lpstr>
      <vt:lpstr>Recent advances in DL theory</vt:lpstr>
      <vt:lpstr>Neural Tangent Kernel</vt:lpstr>
      <vt:lpstr>Deep Networks from First Principles</vt:lpstr>
      <vt:lpstr>Deep Networks are Kernel Machines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Siliang Tang</cp:lastModifiedBy>
  <cp:revision>862</cp:revision>
  <dcterms:created xsi:type="dcterms:W3CDTF">2017-11-09T01:05:16Z</dcterms:created>
  <dcterms:modified xsi:type="dcterms:W3CDTF">2022-03-01T01:20:41Z</dcterms:modified>
</cp:coreProperties>
</file>